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40"/>
  </p:notesMasterIdLst>
  <p:handoutMasterIdLst>
    <p:handoutMasterId r:id="rId41"/>
  </p:handoutMasterIdLst>
  <p:sldIdLst>
    <p:sldId id="322" r:id="rId2"/>
    <p:sldId id="325" r:id="rId3"/>
    <p:sldId id="324" r:id="rId4"/>
    <p:sldId id="367" r:id="rId5"/>
    <p:sldId id="329" r:id="rId6"/>
    <p:sldId id="331" r:id="rId7"/>
    <p:sldId id="349" r:id="rId8"/>
    <p:sldId id="336" r:id="rId9"/>
    <p:sldId id="346" r:id="rId10"/>
    <p:sldId id="321" r:id="rId11"/>
    <p:sldId id="343" r:id="rId12"/>
    <p:sldId id="345" r:id="rId13"/>
    <p:sldId id="368" r:id="rId14"/>
    <p:sldId id="333" r:id="rId15"/>
    <p:sldId id="389" r:id="rId16"/>
    <p:sldId id="340" r:id="rId17"/>
    <p:sldId id="370" r:id="rId18"/>
    <p:sldId id="372" r:id="rId19"/>
    <p:sldId id="363" r:id="rId20"/>
    <p:sldId id="365" r:id="rId21"/>
    <p:sldId id="366" r:id="rId22"/>
    <p:sldId id="373" r:id="rId23"/>
    <p:sldId id="376" r:id="rId24"/>
    <p:sldId id="388" r:id="rId25"/>
    <p:sldId id="362" r:id="rId26"/>
    <p:sldId id="341" r:id="rId27"/>
    <p:sldId id="360" r:id="rId28"/>
    <p:sldId id="278" r:id="rId29"/>
    <p:sldId id="352" r:id="rId30"/>
    <p:sldId id="353" r:id="rId31"/>
    <p:sldId id="354" r:id="rId32"/>
    <p:sldId id="355" r:id="rId33"/>
    <p:sldId id="356" r:id="rId34"/>
    <p:sldId id="357" r:id="rId35"/>
    <p:sldId id="358" r:id="rId36"/>
    <p:sldId id="335" r:id="rId37"/>
    <p:sldId id="337" r:id="rId38"/>
    <p:sldId id="33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52" autoAdjust="0"/>
    <p:restoredTop sz="94014" autoAdjust="0"/>
  </p:normalViewPr>
  <p:slideViewPr>
    <p:cSldViewPr snapToGrid="0">
      <p:cViewPr varScale="1">
        <p:scale>
          <a:sx n="85" d="100"/>
          <a:sy n="85" d="100"/>
        </p:scale>
        <p:origin x="189" y="69"/>
      </p:cViewPr>
      <p:guideLst>
        <p:guide orient="horz" pos="2160"/>
        <p:guide pos="3840"/>
      </p:guideLst>
    </p:cSldViewPr>
  </p:slideViewPr>
  <p:notesTextViewPr>
    <p:cViewPr>
      <p:scale>
        <a:sx n="1" d="1"/>
        <a:sy n="1" d="1"/>
      </p:scale>
      <p:origin x="0" y="0"/>
    </p:cViewPr>
  </p:notesTextViewPr>
  <p:sorterViewPr>
    <p:cViewPr>
      <p:scale>
        <a:sx n="50" d="100"/>
        <a:sy n="50" d="100"/>
      </p:scale>
      <p:origin x="0" y="-3012"/>
    </p:cViewPr>
  </p:sorterViewPr>
  <p:notesViewPr>
    <p:cSldViewPr snapToGrid="0">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7/26/2024</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dirty="0"/>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7/26/2024</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dirty="0"/>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6539446-6953-447E-A4E3-E7CFBF870046}" type="slidenum">
              <a:rPr lang="en-AU" smtClean="0"/>
              <a:t>2</a:t>
            </a:fld>
            <a:endParaRPr lang="en-AU" dirty="0"/>
          </a:p>
        </p:txBody>
      </p:sp>
    </p:spTree>
    <p:extLst>
      <p:ext uri="{BB962C8B-B14F-4D97-AF65-F5344CB8AC3E}">
        <p14:creationId xmlns:p14="http://schemas.microsoft.com/office/powerpoint/2010/main" val="43474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6539446-6953-447E-A4E3-E7CFBF870046}" type="slidenum">
              <a:rPr lang="en-AU" smtClean="0"/>
              <a:t>6</a:t>
            </a:fld>
            <a:endParaRPr lang="en-AU" dirty="0"/>
          </a:p>
        </p:txBody>
      </p:sp>
    </p:spTree>
    <p:extLst>
      <p:ext uri="{BB962C8B-B14F-4D97-AF65-F5344CB8AC3E}">
        <p14:creationId xmlns:p14="http://schemas.microsoft.com/office/powerpoint/2010/main" val="239243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6539446-6953-447E-A4E3-E7CFBF870046}" type="slidenum">
              <a:rPr lang="en-AU" smtClean="0"/>
              <a:t>14</a:t>
            </a:fld>
            <a:endParaRPr lang="en-AU" dirty="0"/>
          </a:p>
        </p:txBody>
      </p:sp>
    </p:spTree>
    <p:extLst>
      <p:ext uri="{BB962C8B-B14F-4D97-AF65-F5344CB8AC3E}">
        <p14:creationId xmlns:p14="http://schemas.microsoft.com/office/powerpoint/2010/main" val="174926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539446-6953-447E-A4E3-E7CFBF870046}" type="slidenum">
              <a:rPr lang="en-ZA" smtClean="0"/>
              <a:t>28</a:t>
            </a:fld>
            <a:endParaRPr lang="en-ZA" dirty="0"/>
          </a:p>
        </p:txBody>
      </p:sp>
    </p:spTree>
    <p:extLst>
      <p:ext uri="{BB962C8B-B14F-4D97-AF65-F5344CB8AC3E}">
        <p14:creationId xmlns:p14="http://schemas.microsoft.com/office/powerpoint/2010/main" val="686387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539446-6953-447E-A4E3-E7CFBF870046}" type="slidenum">
              <a:rPr lang="en-ZA" smtClean="0"/>
              <a:t>29</a:t>
            </a:fld>
            <a:endParaRPr lang="en-ZA" dirty="0"/>
          </a:p>
        </p:txBody>
      </p:sp>
    </p:spTree>
    <p:extLst>
      <p:ext uri="{BB962C8B-B14F-4D97-AF65-F5344CB8AC3E}">
        <p14:creationId xmlns:p14="http://schemas.microsoft.com/office/powerpoint/2010/main" val="68638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539446-6953-447E-A4E3-E7CFBF870046}" type="slidenum">
              <a:rPr lang="en-ZA" smtClean="0"/>
              <a:t>30</a:t>
            </a:fld>
            <a:endParaRPr lang="en-ZA" dirty="0"/>
          </a:p>
        </p:txBody>
      </p:sp>
    </p:spTree>
    <p:extLst>
      <p:ext uri="{BB962C8B-B14F-4D97-AF65-F5344CB8AC3E}">
        <p14:creationId xmlns:p14="http://schemas.microsoft.com/office/powerpoint/2010/main" val="361838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539446-6953-447E-A4E3-E7CFBF870046}" type="slidenum">
              <a:rPr lang="en-ZA" smtClean="0"/>
              <a:t>32</a:t>
            </a:fld>
            <a:endParaRPr lang="en-ZA" dirty="0"/>
          </a:p>
        </p:txBody>
      </p:sp>
    </p:spTree>
    <p:extLst>
      <p:ext uri="{BB962C8B-B14F-4D97-AF65-F5344CB8AC3E}">
        <p14:creationId xmlns:p14="http://schemas.microsoft.com/office/powerpoint/2010/main" val="1219847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539446-6953-447E-A4E3-E7CFBF870046}" type="slidenum">
              <a:rPr lang="en-ZA" smtClean="0"/>
              <a:t>34</a:t>
            </a:fld>
            <a:endParaRPr lang="en-ZA" dirty="0"/>
          </a:p>
        </p:txBody>
      </p:sp>
    </p:spTree>
    <p:extLst>
      <p:ext uri="{BB962C8B-B14F-4D97-AF65-F5344CB8AC3E}">
        <p14:creationId xmlns:p14="http://schemas.microsoft.com/office/powerpoint/2010/main" val="1321737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6" name="water2"/>
          <p:cNvPicPr>
            <a:picLocks noChangeAspect="1"/>
          </p:cNvPicPr>
          <p:nvPr/>
        </p:nvPicPr>
        <p:blipFill rotWithShape="1">
          <a:blip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dirty="0"/>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endParaRPr dirty="0"/>
          </a:p>
        </p:txBody>
      </p:sp>
      <p:sp>
        <p:nvSpPr>
          <p:cNvPr id="9" name="Slide Number Placeholder 8"/>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endParaRPr dirty="0"/>
          </a:p>
        </p:txBody>
      </p:sp>
      <p:sp>
        <p:nvSpPr>
          <p:cNvPr id="5" name="Slide Number Placeholder 4"/>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dirty="0"/>
          </a:p>
        </p:txBody>
      </p:sp>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endParaRPr dirty="0"/>
          </a:p>
        </p:txBody>
      </p:sp>
      <p:sp>
        <p:nvSpPr>
          <p:cNvPr id="4" name="Slide Number Placeholder 3"/>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62000">
              <a:schemeClr val="accent2">
                <a:lumMod val="20000"/>
                <a:lumOff val="80000"/>
              </a:schemeClr>
            </a:gs>
            <a:gs pos="95000">
              <a:srgbClr val="00B0F0"/>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dirty="0"/>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9" name="water2"/>
          <p:cNvPicPr>
            <a:picLocks noChangeAspect="1"/>
          </p:cNvPicPr>
          <p:nvPr/>
        </p:nvPicPr>
        <p:blipFill rotWithShape="1">
          <a:blip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lsf.org/" TargetMode="External"/><Relationship Id="rId2" Type="http://schemas.openxmlformats.org/officeDocument/2006/relationships/hyperlink" Target="mailto:ils.hq@telenet.be" TargetMode="Externa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lwc2024.com/wp-content/uploads/2024/04/LWC24-Personnel-Induction.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lwc2024.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eintsmaj@gmail.com" TargetMode="External"/><Relationship Id="rId1" Type="http://schemas.openxmlformats.org/officeDocument/2006/relationships/slideLayout" Target="../slideLayouts/slideLayout2.xml"/><Relationship Id="rId4" Type="http://schemas.openxmlformats.org/officeDocument/2006/relationships/hyperlink" Target="https://forms.gle/mZ3rcGB6SM3ZiFVC7"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14C60-490B-67B0-FFF7-BF08F1C61ADD}"/>
              </a:ext>
            </a:extLst>
          </p:cNvPr>
          <p:cNvSpPr>
            <a:spLocks noGrp="1"/>
          </p:cNvSpPr>
          <p:nvPr>
            <p:ph type="ctrTitle"/>
          </p:nvPr>
        </p:nvSpPr>
        <p:spPr>
          <a:xfrm>
            <a:off x="1305872" y="1309047"/>
            <a:ext cx="9602789" cy="1897979"/>
          </a:xfrm>
        </p:spPr>
        <p:txBody>
          <a:bodyPr/>
          <a:lstStyle/>
          <a:p>
            <a:r>
              <a:rPr lang="en-AU" b="1">
                <a:solidFill>
                  <a:schemeClr val="tx1"/>
                </a:solidFill>
                <a:latin typeface="Arial" panose="020B0604020202020204" pitchFamily="34" charset="0"/>
                <a:cs typeface="Arial" panose="020B0604020202020204" pitchFamily="34" charset="0"/>
              </a:rPr>
              <a:t>LIFESAVING WORLD CHAMPIONSHIPS 2024</a:t>
            </a:r>
            <a:endParaRPr lang="en-AU" b="1" dirty="0">
              <a:solidFill>
                <a:schemeClr val="tx1"/>
              </a:solidFill>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2D11CE96-2E16-4E2D-8279-F521EC74D8D9}"/>
              </a:ext>
            </a:extLst>
          </p:cNvPr>
          <p:cNvSpPr>
            <a:spLocks noGrp="1"/>
          </p:cNvSpPr>
          <p:nvPr>
            <p:ph type="subTitle" idx="1"/>
          </p:nvPr>
        </p:nvSpPr>
        <p:spPr/>
        <p:txBody>
          <a:bodyPr>
            <a:normAutofit/>
          </a:bodyPr>
          <a:lstStyle/>
          <a:p>
            <a:r>
              <a:rPr lang="en-ZA" sz="3200" b="1">
                <a:solidFill>
                  <a:schemeClr val="tx1"/>
                </a:solidFill>
                <a:latin typeface="Arial" panose="020B0604020202020204" pitchFamily="34" charset="0"/>
                <a:cs typeface="Arial" panose="020B0604020202020204" pitchFamily="34" charset="0"/>
              </a:rPr>
              <a:t>TECHNICAL OFFICIALS BRIEFING – BEACH AND OCEAN</a:t>
            </a:r>
            <a:endParaRPr lang="en-ZA" sz="3200" b="1" dirty="0">
              <a:solidFill>
                <a:schemeClr val="tx1"/>
              </a:solidFill>
              <a:latin typeface="Arial" panose="020B0604020202020204" pitchFamily="34" charset="0"/>
              <a:cs typeface="Arial" panose="020B0604020202020204" pitchFamily="34" charset="0"/>
            </a:endParaRPr>
          </a:p>
        </p:txBody>
      </p:sp>
      <p:pic>
        <p:nvPicPr>
          <p:cNvPr id="4" name="Immagine 6">
            <a:extLst>
              <a:ext uri="{FF2B5EF4-FFF2-40B4-BE49-F238E27FC236}">
                <a16:creationId xmlns:a16="http://schemas.microsoft.com/office/drawing/2014/main" id="{A2B513BD-F300-4964-B638-9561092250D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105673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b="1" dirty="0">
                <a:solidFill>
                  <a:schemeClr val="tx1"/>
                </a:solidFill>
                <a:latin typeface="Arial" panose="020B0604020202020204" pitchFamily="34" charset="0"/>
                <a:cs typeface="Arial" panose="020B0604020202020204" pitchFamily="34" charset="0"/>
              </a:rPr>
              <a:t>Blue Cards</a:t>
            </a:r>
          </a:p>
        </p:txBody>
      </p:sp>
      <p:sp>
        <p:nvSpPr>
          <p:cNvPr id="3" name="Content Placeholder 2"/>
          <p:cNvSpPr>
            <a:spLocks noGrp="1"/>
          </p:cNvSpPr>
          <p:nvPr>
            <p:ph idx="1"/>
          </p:nvPr>
        </p:nvSpPr>
        <p:spPr/>
        <p:txBody>
          <a:bodyPr>
            <a:normAutofit lnSpcReduction="10000"/>
          </a:bodyPr>
          <a:lstStyle/>
          <a:p>
            <a:pPr algn="l"/>
            <a:r>
              <a:rPr lang="en-AU" sz="1700" b="0" i="0" u="none" strike="noStrike" dirty="0">
                <a:solidFill>
                  <a:srgbClr val="212529"/>
                </a:solidFill>
                <a:effectLst/>
                <a:latin typeface="Arial" panose="020B0604020202020204" pitchFamily="34" charset="0"/>
                <a:cs typeface="Arial" panose="020B0604020202020204" pitchFamily="34" charset="0"/>
              </a:rPr>
              <a:t>The Queensland Government has enacted legislation with the purpose that “</a:t>
            </a:r>
            <a:r>
              <a:rPr lang="en-AU" sz="1700" dirty="0">
                <a:solidFill>
                  <a:srgbClr val="212529"/>
                </a:solidFill>
                <a:latin typeface="Arial" panose="020B0604020202020204" pitchFamily="34" charset="0"/>
                <a:cs typeface="Arial" panose="020B0604020202020204" pitchFamily="34" charset="0"/>
              </a:rPr>
              <a:t>a</a:t>
            </a:r>
            <a:r>
              <a:rPr lang="en-AU" sz="1700" b="0" i="0" u="none" strike="noStrike" dirty="0">
                <a:solidFill>
                  <a:srgbClr val="212529"/>
                </a:solidFill>
                <a:effectLst/>
                <a:latin typeface="Arial" panose="020B0604020202020204" pitchFamily="34" charset="0"/>
                <a:cs typeface="Arial" panose="020B0604020202020204" pitchFamily="34" charset="0"/>
              </a:rPr>
              <a:t>ll children under the age 18 years have a right to be safe and protected from harm”.</a:t>
            </a:r>
          </a:p>
          <a:p>
            <a:pPr algn="l"/>
            <a:r>
              <a:rPr lang="en-AU" sz="1700" b="0" i="0" u="none" strike="noStrike" dirty="0">
                <a:solidFill>
                  <a:srgbClr val="212529"/>
                </a:solidFill>
                <a:effectLst/>
                <a:latin typeface="Arial" panose="020B0604020202020204" pitchFamily="34" charset="0"/>
                <a:cs typeface="Arial" panose="020B0604020202020204" pitchFamily="34" charset="0"/>
              </a:rPr>
              <a:t>The “Blue </a:t>
            </a:r>
            <a:r>
              <a:rPr lang="en-AU" sz="1700" dirty="0">
                <a:solidFill>
                  <a:srgbClr val="212529"/>
                </a:solidFill>
                <a:latin typeface="Arial" panose="020B0604020202020204" pitchFamily="34" charset="0"/>
                <a:cs typeface="Arial" panose="020B0604020202020204" pitchFamily="34" charset="0"/>
              </a:rPr>
              <a:t>C</a:t>
            </a:r>
            <a:r>
              <a:rPr lang="en-AU" sz="1700" b="0" i="0" u="none" strike="noStrike" dirty="0">
                <a:solidFill>
                  <a:srgbClr val="212529"/>
                </a:solidFill>
                <a:effectLst/>
                <a:latin typeface="Arial" panose="020B0604020202020204" pitchFamily="34" charset="0"/>
                <a:cs typeface="Arial" panose="020B0604020202020204" pitchFamily="34" charset="0"/>
              </a:rPr>
              <a:t>ard” system contributes to the creation of safe service environments for children and includes a check on all adults </a:t>
            </a:r>
            <a:r>
              <a:rPr lang="en-AU" sz="1700" dirty="0">
                <a:solidFill>
                  <a:srgbClr val="212529"/>
                </a:solidFill>
                <a:latin typeface="Arial" panose="020B0604020202020204" pitchFamily="34" charset="0"/>
                <a:cs typeface="Arial" panose="020B0604020202020204" pitchFamily="34" charset="0"/>
              </a:rPr>
              <a:t>who will work with children for seven days or more in a calendar year</a:t>
            </a:r>
            <a:r>
              <a:rPr lang="en-AU" sz="1700" b="0" i="0" u="none" strike="noStrike" dirty="0">
                <a:solidFill>
                  <a:srgbClr val="212529"/>
                </a:solidFill>
                <a:effectLst/>
                <a:latin typeface="Arial" panose="020B0604020202020204" pitchFamily="34" charset="0"/>
                <a:cs typeface="Arial" panose="020B0604020202020204" pitchFamily="34" charset="0"/>
              </a:rPr>
              <a:t>.  This timeframe includes all ILS and SLS activities in Queensland including LWC2024.</a:t>
            </a:r>
          </a:p>
          <a:p>
            <a:pPr algn="l"/>
            <a:r>
              <a:rPr lang="en-AU" sz="1700" dirty="0">
                <a:solidFill>
                  <a:srgbClr val="212529"/>
                </a:solidFill>
                <a:latin typeface="Arial" panose="020B0604020202020204" pitchFamily="34" charset="0"/>
                <a:cs typeface="Arial" panose="020B0604020202020204" pitchFamily="34" charset="0"/>
              </a:rPr>
              <a:t>All Australian Officials and Team Management at LWC2024 should have obtained a Blue Card.  This requirement will be checked by the Local Organising Committee (LOC) as part of your registration at LWC2024.</a:t>
            </a:r>
          </a:p>
          <a:p>
            <a:pPr algn="l"/>
            <a:r>
              <a:rPr lang="en-AU" sz="1700" dirty="0">
                <a:solidFill>
                  <a:srgbClr val="212529"/>
                </a:solidFill>
                <a:latin typeface="Arial" panose="020B0604020202020204" pitchFamily="34" charset="0"/>
                <a:cs typeface="Arial" panose="020B0604020202020204" pitchFamily="34" charset="0"/>
              </a:rPr>
              <a:t>If not already obtained, please arrange ASAP and, if possible, please ensure you have your blue card number when registering at LWC2024.</a:t>
            </a:r>
          </a:p>
          <a:p>
            <a:pPr algn="l"/>
            <a:r>
              <a:rPr lang="en-AU" sz="1700" b="0" i="0" u="none" strike="noStrike" dirty="0">
                <a:solidFill>
                  <a:srgbClr val="212529"/>
                </a:solidFill>
                <a:effectLst/>
                <a:latin typeface="Arial" panose="020B0604020202020204" pitchFamily="34" charset="0"/>
                <a:cs typeface="Arial" panose="020B0604020202020204" pitchFamily="34" charset="0"/>
              </a:rPr>
              <a:t>For non-Australian </a:t>
            </a:r>
            <a:r>
              <a:rPr lang="en-AU" sz="1700" dirty="0">
                <a:solidFill>
                  <a:srgbClr val="212529"/>
                </a:solidFill>
                <a:latin typeface="Arial" panose="020B0604020202020204" pitchFamily="34" charset="0"/>
                <a:cs typeface="Arial" panose="020B0604020202020204" pitchFamily="34" charset="0"/>
              </a:rPr>
              <a:t>Team Management, the Local Organising Committee has requested a declaration from their Federation to </a:t>
            </a:r>
            <a:r>
              <a:rPr lang="en-AU" sz="1700" b="0" i="0" u="none" strike="noStrike" dirty="0">
                <a:solidFill>
                  <a:srgbClr val="212529"/>
                </a:solidFill>
                <a:effectLst/>
                <a:latin typeface="Arial" panose="020B0604020202020204" pitchFamily="34" charset="0"/>
                <a:cs typeface="Arial" panose="020B0604020202020204" pitchFamily="34" charset="0"/>
              </a:rPr>
              <a:t>ILS that their members are “safe” to work with children.  The LOC has a record of these declarations.</a:t>
            </a:r>
          </a:p>
        </p:txBody>
      </p:sp>
      <p:pic>
        <p:nvPicPr>
          <p:cNvPr id="5" name="Immagine 6">
            <a:extLst>
              <a:ext uri="{FF2B5EF4-FFF2-40B4-BE49-F238E27FC236}">
                <a16:creationId xmlns:a16="http://schemas.microsoft.com/office/drawing/2014/main" id="{2B68D0F9-D531-9AC9-7F69-023B66CB63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04973" y="5113637"/>
            <a:ext cx="1749011" cy="1202725"/>
          </a:xfrm>
          <a:prstGeom prst="rect">
            <a:avLst/>
          </a:prstGeom>
        </p:spPr>
      </p:pic>
    </p:spTree>
    <p:extLst>
      <p:ext uri="{BB962C8B-B14F-4D97-AF65-F5344CB8AC3E}">
        <p14:creationId xmlns:p14="http://schemas.microsoft.com/office/powerpoint/2010/main" val="125433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588BB-A9FC-4065-90E9-75C011704FFF}"/>
              </a:ext>
            </a:extLst>
          </p:cNvPr>
          <p:cNvSpPr>
            <a:spLocks noGrp="1"/>
          </p:cNvSpPr>
          <p:nvPr>
            <p:ph type="title"/>
          </p:nvPr>
        </p:nvSpPr>
        <p:spPr/>
        <p:txBody>
          <a:bodyPr/>
          <a:lstStyle/>
          <a:p>
            <a:pPr algn="ctr"/>
            <a:r>
              <a:rPr lang="en-ZA" b="1" dirty="0">
                <a:solidFill>
                  <a:schemeClr val="tx1"/>
                </a:solidFill>
                <a:latin typeface="Arial" panose="020B0604020202020204" pitchFamily="34" charset="0"/>
                <a:cs typeface="Arial" panose="020B0604020202020204" pitchFamily="34" charset="0"/>
              </a:rPr>
              <a:t>Transport</a:t>
            </a:r>
          </a:p>
        </p:txBody>
      </p:sp>
      <p:sp>
        <p:nvSpPr>
          <p:cNvPr id="3" name="Content Placeholder 2">
            <a:extLst>
              <a:ext uri="{FF2B5EF4-FFF2-40B4-BE49-F238E27FC236}">
                <a16:creationId xmlns:a16="http://schemas.microsoft.com/office/drawing/2014/main" id="{EDC33106-FBB4-9ED3-5979-7B2AB213F18C}"/>
              </a:ext>
            </a:extLst>
          </p:cNvPr>
          <p:cNvSpPr>
            <a:spLocks noGrp="1"/>
          </p:cNvSpPr>
          <p:nvPr>
            <p:ph idx="1"/>
          </p:nvPr>
        </p:nvSpPr>
        <p:spPr/>
        <p:txBody>
          <a:bodyPr>
            <a:normAutofit fontScale="62500" lnSpcReduction="20000"/>
          </a:bodyPr>
          <a:lstStyle/>
          <a:p>
            <a:pPr>
              <a:lnSpc>
                <a:spcPct val="115000"/>
              </a:lnSpc>
              <a:spcAft>
                <a:spcPts val="800"/>
              </a:spcAft>
            </a:pPr>
            <a:r>
              <a:rPr lang="en-ZA" sz="3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There is excellent public transport including trams and buses on the Gold Coast including between Kurrawa Beach and the Gold Coast Aquatic Centre – please see the next slide for details.</a:t>
            </a:r>
          </a:p>
          <a:p>
            <a:pPr>
              <a:lnSpc>
                <a:spcPct val="115000"/>
              </a:lnSpc>
              <a:spcAft>
                <a:spcPts val="800"/>
              </a:spcAft>
            </a:pPr>
            <a:r>
              <a:rPr lang="en-ZA" sz="3400" kern="100" dirty="0">
                <a:solidFill>
                  <a:schemeClr val="tx1"/>
                </a:solidFill>
                <a:latin typeface="Arial" panose="020B0604020202020204" pitchFamily="34" charset="0"/>
                <a:ea typeface="Calibri" panose="020F0502020204030204" pitchFamily="34" charset="0"/>
                <a:cs typeface="Arial" panose="020B0604020202020204" pitchFamily="34" charset="0"/>
              </a:rPr>
              <a:t>The public transport fares are minimal (AUD 50c).</a:t>
            </a:r>
          </a:p>
          <a:p>
            <a:pPr>
              <a:lnSpc>
                <a:spcPct val="115000"/>
              </a:lnSpc>
              <a:spcAft>
                <a:spcPts val="800"/>
              </a:spcAft>
            </a:pPr>
            <a:r>
              <a:rPr lang="en-ZA" sz="3400" kern="100" dirty="0">
                <a:solidFill>
                  <a:schemeClr val="tx1"/>
                </a:solidFill>
                <a:latin typeface="Arial" panose="020B0604020202020204" pitchFamily="34" charset="0"/>
                <a:ea typeface="Calibri" panose="020F0502020204030204" pitchFamily="34" charset="0"/>
                <a:cs typeface="Arial" panose="020B0604020202020204" pitchFamily="34" charset="0"/>
              </a:rPr>
              <a:t>To use public transport you can either use your credit/debit card or purchase a Translink “go Card” (available at airports, convenience stores etc). </a:t>
            </a:r>
          </a:p>
          <a:p>
            <a:pPr>
              <a:lnSpc>
                <a:spcPct val="115000"/>
              </a:lnSpc>
              <a:spcAft>
                <a:spcPts val="800"/>
              </a:spcAft>
            </a:pPr>
            <a:r>
              <a:rPr lang="en-ZA" sz="3400" kern="100" dirty="0">
                <a:solidFill>
                  <a:schemeClr val="tx1"/>
                </a:solidFill>
                <a:latin typeface="Arial" panose="020B0604020202020204" pitchFamily="34" charset="0"/>
                <a:ea typeface="Calibri" panose="020F0502020204030204" pitchFamily="34" charset="0"/>
                <a:cs typeface="Arial" panose="020B0604020202020204" pitchFamily="34" charset="0"/>
              </a:rPr>
              <a:t>Please note there is plentiful parking around Broadbeach but some areas have time limits that are enforced.</a:t>
            </a:r>
            <a:endParaRPr lang="en-ZA" sz="3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p:txBody>
      </p:sp>
      <p:pic>
        <p:nvPicPr>
          <p:cNvPr id="4" name="Immagine 6">
            <a:extLst>
              <a:ext uri="{FF2B5EF4-FFF2-40B4-BE49-F238E27FC236}">
                <a16:creationId xmlns:a16="http://schemas.microsoft.com/office/drawing/2014/main" id="{B9FF7B3E-1EED-6976-045C-0D3FA28114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04973" y="5113637"/>
            <a:ext cx="1749011" cy="1202725"/>
          </a:xfrm>
          <a:prstGeom prst="rect">
            <a:avLst/>
          </a:prstGeom>
        </p:spPr>
      </p:pic>
    </p:spTree>
    <p:extLst>
      <p:ext uri="{BB962C8B-B14F-4D97-AF65-F5344CB8AC3E}">
        <p14:creationId xmlns:p14="http://schemas.microsoft.com/office/powerpoint/2010/main" val="88836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F2FB51-6A9A-996F-3620-C8CA386FAE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85652" y="-90953"/>
            <a:ext cx="4984953" cy="7050558"/>
          </a:xfrm>
          <a:prstGeom prst="rect">
            <a:avLst/>
          </a:prstGeom>
          <a:noFill/>
          <a:ln>
            <a:noFill/>
          </a:ln>
        </p:spPr>
      </p:pic>
      <p:pic>
        <p:nvPicPr>
          <p:cNvPr id="5" name="Immagine 6">
            <a:extLst>
              <a:ext uri="{FF2B5EF4-FFF2-40B4-BE49-F238E27FC236}">
                <a16:creationId xmlns:a16="http://schemas.microsoft.com/office/drawing/2014/main" id="{3FA1ABBF-A57C-218D-A849-CF784A3834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134270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44C5-035E-E562-0C5C-F98E26AF2481}"/>
              </a:ext>
            </a:extLst>
          </p:cNvPr>
          <p:cNvSpPr>
            <a:spLocks noGrp="1"/>
          </p:cNvSpPr>
          <p:nvPr>
            <p:ph type="title"/>
          </p:nvPr>
        </p:nvSpPr>
        <p:spPr>
          <a:xfrm>
            <a:off x="1341120" y="265176"/>
            <a:ext cx="9509759" cy="767211"/>
          </a:xfrm>
        </p:spPr>
        <p:txBody>
          <a:bodyPr>
            <a:normAutofit fontScale="90000"/>
          </a:bodyPr>
          <a:lstStyle/>
          <a:p>
            <a:pPr algn="ctr"/>
            <a:r>
              <a:rPr lang="en-ZA" b="1" dirty="0">
                <a:solidFill>
                  <a:schemeClr val="tx1"/>
                </a:solidFill>
                <a:latin typeface="Arial" panose="020B0604020202020204" pitchFamily="34" charset="0"/>
                <a:cs typeface="Arial" panose="020B0604020202020204" pitchFamily="34" charset="0"/>
              </a:rPr>
              <a:t>Daily Ocean Programme when Officiating</a:t>
            </a:r>
          </a:p>
        </p:txBody>
      </p:sp>
      <p:sp>
        <p:nvSpPr>
          <p:cNvPr id="3" name="Content Placeholder 2">
            <a:extLst>
              <a:ext uri="{FF2B5EF4-FFF2-40B4-BE49-F238E27FC236}">
                <a16:creationId xmlns:a16="http://schemas.microsoft.com/office/drawing/2014/main" id="{7CAEB9BE-3EAF-8FE6-4F48-CF9715EAE13F}"/>
              </a:ext>
            </a:extLst>
          </p:cNvPr>
          <p:cNvSpPr>
            <a:spLocks noGrp="1"/>
          </p:cNvSpPr>
          <p:nvPr>
            <p:ph idx="1"/>
          </p:nvPr>
        </p:nvSpPr>
        <p:spPr>
          <a:xfrm>
            <a:off x="1341120" y="1194619"/>
            <a:ext cx="9509760" cy="4520381"/>
          </a:xfrm>
        </p:spPr>
        <p:txBody>
          <a:bodyPr>
            <a:normAutofit fontScale="92500" lnSpcReduction="20000"/>
          </a:bodyPr>
          <a:lstStyle/>
          <a:p>
            <a:r>
              <a:rPr lang="en-ZA" dirty="0">
                <a:solidFill>
                  <a:schemeClr val="tx1"/>
                </a:solidFill>
                <a:latin typeface="Arial" panose="020B0604020202020204" pitchFamily="34" charset="0"/>
                <a:cs typeface="Arial" panose="020B0604020202020204" pitchFamily="34" charset="0"/>
              </a:rPr>
              <a:t>06h00 - Safety Meeting for EMC, Safety Officers and Referees and Sectional Referees in the Kurrawa SLSC.</a:t>
            </a:r>
          </a:p>
          <a:p>
            <a:r>
              <a:rPr lang="en-ZA" dirty="0">
                <a:solidFill>
                  <a:schemeClr val="tx1"/>
                </a:solidFill>
                <a:latin typeface="Arial" panose="020B0604020202020204" pitchFamily="34" charset="0"/>
                <a:cs typeface="Arial" panose="020B0604020202020204" pitchFamily="34" charset="0"/>
              </a:rPr>
              <a:t>06h00 – Kurrawa SLSC (downstairs) will be open for coffee/tea and a light continental breakfast. </a:t>
            </a:r>
          </a:p>
          <a:p>
            <a:r>
              <a:rPr lang="en-ZA" dirty="0">
                <a:solidFill>
                  <a:schemeClr val="tx1"/>
                </a:solidFill>
                <a:latin typeface="Arial" panose="020B0604020202020204" pitchFamily="34" charset="0"/>
                <a:cs typeface="Arial" panose="020B0604020202020204" pitchFamily="34" charset="0"/>
              </a:rPr>
              <a:t>All TO’s to collect lunch pack and sign register.</a:t>
            </a:r>
          </a:p>
          <a:p>
            <a:r>
              <a:rPr lang="en-ZA" dirty="0">
                <a:solidFill>
                  <a:schemeClr val="tx1"/>
                </a:solidFill>
                <a:latin typeface="Arial" panose="020B0604020202020204" pitchFamily="34" charset="0"/>
                <a:cs typeface="Arial" panose="020B0604020202020204" pitchFamily="34" charset="0"/>
              </a:rPr>
              <a:t>Those TO’s who require radios please collect them.</a:t>
            </a:r>
          </a:p>
          <a:p>
            <a:r>
              <a:rPr lang="en-ZA" dirty="0">
                <a:solidFill>
                  <a:schemeClr val="tx1"/>
                </a:solidFill>
                <a:latin typeface="Arial" panose="020B0604020202020204" pitchFamily="34" charset="0"/>
                <a:cs typeface="Arial" panose="020B0604020202020204" pitchFamily="34" charset="0"/>
              </a:rPr>
              <a:t>06h45 – Team Manager briefing by Sectional Referee in their arena.</a:t>
            </a:r>
          </a:p>
          <a:p>
            <a:r>
              <a:rPr lang="en-ZA" dirty="0">
                <a:solidFill>
                  <a:schemeClr val="tx1"/>
                </a:solidFill>
                <a:latin typeface="Arial" panose="020B0604020202020204" pitchFamily="34" charset="0"/>
                <a:cs typeface="Arial" panose="020B0604020202020204" pitchFamily="34" charset="0"/>
              </a:rPr>
              <a:t>07h15 – Technical Officials briefing by Sectional Referee in their arena.</a:t>
            </a:r>
          </a:p>
          <a:p>
            <a:r>
              <a:rPr lang="en-ZA" dirty="0">
                <a:solidFill>
                  <a:schemeClr val="tx1"/>
                </a:solidFill>
                <a:latin typeface="Arial" panose="020B0604020202020204" pitchFamily="34" charset="0"/>
                <a:cs typeface="Arial" panose="020B0604020202020204" pitchFamily="34" charset="0"/>
              </a:rPr>
              <a:t>07h40 – Marshalling commences.</a:t>
            </a:r>
          </a:p>
          <a:p>
            <a:r>
              <a:rPr lang="en-ZA" dirty="0">
                <a:solidFill>
                  <a:schemeClr val="tx1"/>
                </a:solidFill>
                <a:latin typeface="Arial" panose="020B0604020202020204" pitchFamily="34" charset="0"/>
                <a:cs typeface="Arial" panose="020B0604020202020204" pitchFamily="34" charset="0"/>
              </a:rPr>
              <a:t>08h00 – Competition commences.</a:t>
            </a:r>
          </a:p>
          <a:p>
            <a:r>
              <a:rPr lang="en-ZA" dirty="0">
                <a:solidFill>
                  <a:schemeClr val="tx1"/>
                </a:solidFill>
                <a:latin typeface="Arial" panose="020B0604020202020204" pitchFamily="34" charset="0"/>
                <a:cs typeface="Arial" panose="020B0604020202020204" pitchFamily="34" charset="0"/>
              </a:rPr>
              <a:t>After last event, there is the de-brief in Kurrawa SLSC club in the downstairs members area.</a:t>
            </a:r>
          </a:p>
          <a:p>
            <a:endParaRPr lang="en-ZA" dirty="0"/>
          </a:p>
        </p:txBody>
      </p:sp>
    </p:spTree>
    <p:extLst>
      <p:ext uri="{BB962C8B-B14F-4D97-AF65-F5344CB8AC3E}">
        <p14:creationId xmlns:p14="http://schemas.microsoft.com/office/powerpoint/2010/main" val="242347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4CD24-77C9-9FC2-EFB0-F74B96D1367C}"/>
              </a:ext>
            </a:extLst>
          </p:cNvPr>
          <p:cNvSpPr>
            <a:spLocks noGrp="1"/>
          </p:cNvSpPr>
          <p:nvPr>
            <p:ph type="title"/>
          </p:nvPr>
        </p:nvSpPr>
        <p:spPr>
          <a:xfrm>
            <a:off x="1341120" y="265176"/>
            <a:ext cx="9509759" cy="1106424"/>
          </a:xfrm>
        </p:spPr>
        <p:txBody>
          <a:bodyPr>
            <a:normAutofit fontScale="90000"/>
          </a:bodyPr>
          <a:lstStyle/>
          <a:p>
            <a:pPr algn="ctr"/>
            <a:r>
              <a:rPr lang="en-ZA" b="1" dirty="0">
                <a:solidFill>
                  <a:schemeClr val="tx1"/>
                </a:solidFill>
                <a:latin typeface="Arial" panose="020B0604020202020204" pitchFamily="34" charset="0"/>
                <a:cs typeface="Arial" panose="020B0604020202020204" pitchFamily="34" charset="0"/>
              </a:rPr>
              <a:t>Refreshments and Lunch Pack</a:t>
            </a:r>
            <a:br>
              <a:rPr lang="en-ZA" dirty="0"/>
            </a:br>
            <a:endParaRPr lang="en-ZA" dirty="0"/>
          </a:p>
        </p:txBody>
      </p:sp>
      <p:sp>
        <p:nvSpPr>
          <p:cNvPr id="3" name="Content Placeholder 2">
            <a:extLst>
              <a:ext uri="{FF2B5EF4-FFF2-40B4-BE49-F238E27FC236}">
                <a16:creationId xmlns:a16="http://schemas.microsoft.com/office/drawing/2014/main" id="{0258CA84-6930-D440-E6A2-9F1B765294C3}"/>
              </a:ext>
            </a:extLst>
          </p:cNvPr>
          <p:cNvSpPr>
            <a:spLocks noGrp="1"/>
          </p:cNvSpPr>
          <p:nvPr>
            <p:ph idx="1"/>
          </p:nvPr>
        </p:nvSpPr>
        <p:spPr/>
        <p:txBody>
          <a:bodyPr/>
          <a:lstStyle/>
          <a:p>
            <a:r>
              <a:rPr lang="en-ZA" dirty="0">
                <a:solidFill>
                  <a:schemeClr val="tx1"/>
                </a:solidFill>
                <a:latin typeface="Arial" panose="020B0604020202020204" pitchFamily="34" charset="0"/>
                <a:cs typeface="Arial" panose="020B0604020202020204" pitchFamily="34" charset="0"/>
              </a:rPr>
              <a:t>At registration you will be given a small cool-bag.</a:t>
            </a:r>
          </a:p>
          <a:p>
            <a:r>
              <a:rPr lang="en-ZA" dirty="0">
                <a:solidFill>
                  <a:schemeClr val="tx1"/>
                </a:solidFill>
                <a:latin typeface="Arial" panose="020B0604020202020204" pitchFamily="34" charset="0"/>
                <a:cs typeface="Arial" panose="020B0604020202020204" pitchFamily="34" charset="0"/>
              </a:rPr>
              <a:t>On days you are officiating you will be served a light continental breakfast from 06h00 – coffee/tea, toast (and Vegemite!), fruit, etc.</a:t>
            </a:r>
          </a:p>
          <a:p>
            <a:r>
              <a:rPr lang="en-ZA" dirty="0">
                <a:solidFill>
                  <a:schemeClr val="tx1"/>
                </a:solidFill>
                <a:latin typeface="Arial" panose="020B0604020202020204" pitchFamily="34" charset="0"/>
                <a:cs typeface="Arial" panose="020B0604020202020204" pitchFamily="34" charset="0"/>
              </a:rPr>
              <a:t>You will also be issued with your lunch, morning and afternoon snack. Do not  forget to bring along your cool bag to keep your lunch, etc. cool.</a:t>
            </a:r>
          </a:p>
          <a:p>
            <a:r>
              <a:rPr lang="en-ZA" dirty="0">
                <a:solidFill>
                  <a:schemeClr val="tx1"/>
                </a:solidFill>
                <a:latin typeface="Arial" panose="020B0604020202020204" pitchFamily="34" charset="0"/>
                <a:cs typeface="Arial" panose="020B0604020202020204" pitchFamily="34" charset="0"/>
              </a:rPr>
              <a:t>Water is available on the beach (</a:t>
            </a:r>
            <a:r>
              <a:rPr lang="en-ZA" b="1" dirty="0">
                <a:solidFill>
                  <a:schemeClr val="tx1"/>
                </a:solidFill>
                <a:latin typeface="Arial" panose="020B0604020202020204" pitchFamily="34" charset="0"/>
                <a:cs typeface="Arial" panose="020B0604020202020204" pitchFamily="34" charset="0"/>
              </a:rPr>
              <a:t>Note:</a:t>
            </a:r>
            <a:r>
              <a:rPr lang="en-ZA" dirty="0">
                <a:solidFill>
                  <a:schemeClr val="tx1"/>
                </a:solidFill>
                <a:latin typeface="Arial" panose="020B0604020202020204" pitchFamily="34" charset="0"/>
                <a:cs typeface="Arial" panose="020B0604020202020204" pitchFamily="34" charset="0"/>
              </a:rPr>
              <a:t> there is no bottled water), so bring your water bottle.</a:t>
            </a:r>
          </a:p>
          <a:p>
            <a:r>
              <a:rPr lang="en-ZA" dirty="0">
                <a:solidFill>
                  <a:schemeClr val="tx1"/>
                </a:solidFill>
                <a:latin typeface="Arial" panose="020B0604020202020204" pitchFamily="34" charset="0"/>
                <a:cs typeface="Arial" panose="020B0604020202020204" pitchFamily="34" charset="0"/>
              </a:rPr>
              <a:t>After the conclusion of competition each day there is an officials’ de-brief at the at Kurrawa SLSC (see also the “Functions” slide).</a:t>
            </a:r>
            <a:endParaRPr lang="en-ZA" dirty="0">
              <a:solidFill>
                <a:srgbClr val="FF0000"/>
              </a:solidFill>
              <a:latin typeface="Arial" panose="020B0604020202020204" pitchFamily="34" charset="0"/>
              <a:cs typeface="Arial" panose="020B0604020202020204" pitchFamily="34" charset="0"/>
            </a:endParaRPr>
          </a:p>
        </p:txBody>
      </p:sp>
      <p:pic>
        <p:nvPicPr>
          <p:cNvPr id="4" name="Immagine 6">
            <a:extLst>
              <a:ext uri="{FF2B5EF4-FFF2-40B4-BE49-F238E27FC236}">
                <a16:creationId xmlns:a16="http://schemas.microsoft.com/office/drawing/2014/main" id="{F9DD7E48-4FC0-0BF0-3D75-F68E5CD33E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143476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682D-EBFA-396A-5CBD-6210B4751380}"/>
              </a:ext>
            </a:extLst>
          </p:cNvPr>
          <p:cNvSpPr>
            <a:spLocks noGrp="1"/>
          </p:cNvSpPr>
          <p:nvPr>
            <p:ph type="title"/>
          </p:nvPr>
        </p:nvSpPr>
        <p:spPr>
          <a:xfrm>
            <a:off x="1341121" y="265176"/>
            <a:ext cx="8481306" cy="639064"/>
          </a:xfrm>
        </p:spPr>
        <p:txBody>
          <a:bodyPr/>
          <a:lstStyle/>
          <a:p>
            <a:pPr algn="r"/>
            <a:r>
              <a:rPr lang="en-ZA" b="1" dirty="0">
                <a:solidFill>
                  <a:schemeClr val="tx1"/>
                </a:solidFill>
                <a:latin typeface="Arial" panose="020B0604020202020204" pitchFamily="34" charset="0"/>
                <a:cs typeface="Arial" panose="020B0604020202020204" pitchFamily="34" charset="0"/>
              </a:rPr>
              <a:t>Competition Rules</a:t>
            </a:r>
          </a:p>
        </p:txBody>
      </p:sp>
      <p:sp>
        <p:nvSpPr>
          <p:cNvPr id="16" name="Content Placeholder 15">
            <a:extLst>
              <a:ext uri="{FF2B5EF4-FFF2-40B4-BE49-F238E27FC236}">
                <a16:creationId xmlns:a16="http://schemas.microsoft.com/office/drawing/2014/main" id="{3E4E1E65-2ED7-6B69-89F6-309C50949A9A}"/>
              </a:ext>
            </a:extLst>
          </p:cNvPr>
          <p:cNvSpPr>
            <a:spLocks noGrp="1"/>
          </p:cNvSpPr>
          <p:nvPr>
            <p:ph sz="half" idx="2"/>
          </p:nvPr>
        </p:nvSpPr>
        <p:spPr>
          <a:xfrm>
            <a:off x="5147187" y="1514560"/>
            <a:ext cx="5703693" cy="4200439"/>
          </a:xfrm>
        </p:spPr>
        <p:txBody>
          <a:bodyPr>
            <a:normAutofit lnSpcReduction="10000"/>
          </a:bodyPr>
          <a:lstStyle/>
          <a:p>
            <a:r>
              <a:rPr lang="en-ZA" dirty="0">
                <a:solidFill>
                  <a:schemeClr val="tx1"/>
                </a:solidFill>
                <a:latin typeface="Arial" panose="020B0604020202020204" pitchFamily="34" charset="0"/>
                <a:cs typeface="Arial" panose="020B0604020202020204" pitchFamily="34" charset="0"/>
              </a:rPr>
              <a:t>The rules applicable to the Lifesaving World Championships are as set out in the  ILS Competition Rule Book.</a:t>
            </a:r>
          </a:p>
          <a:p>
            <a:r>
              <a:rPr lang="en-ZA" dirty="0">
                <a:solidFill>
                  <a:schemeClr val="tx1"/>
                </a:solidFill>
                <a:latin typeface="Arial" panose="020B0604020202020204" pitchFamily="34" charset="0"/>
                <a:cs typeface="Arial" panose="020B0604020202020204" pitchFamily="34" charset="0"/>
              </a:rPr>
              <a:t>In addition to the Rule Book there have been 5 Technical Bulletins issued regarding the rules.</a:t>
            </a:r>
          </a:p>
          <a:p>
            <a:r>
              <a:rPr lang="en-ZA" b="1" dirty="0">
                <a:solidFill>
                  <a:schemeClr val="tx1"/>
                </a:solidFill>
                <a:latin typeface="Arial" panose="020B0604020202020204" pitchFamily="34" charset="0"/>
                <a:cs typeface="Arial" panose="020B0604020202020204" pitchFamily="34" charset="0"/>
              </a:rPr>
              <a:t>Note: </a:t>
            </a:r>
            <a:r>
              <a:rPr lang="en-ZA" dirty="0">
                <a:solidFill>
                  <a:schemeClr val="tx1"/>
                </a:solidFill>
                <a:latin typeface="Arial" panose="020B0604020202020204" pitchFamily="34" charset="0"/>
                <a:cs typeface="Arial" panose="020B0604020202020204" pitchFamily="34" charset="0"/>
              </a:rPr>
              <a:t>there could be slight variations to your  Federation rules</a:t>
            </a:r>
          </a:p>
          <a:p>
            <a:r>
              <a:rPr lang="en-ZA" b="1" dirty="0">
                <a:solidFill>
                  <a:schemeClr val="tx1"/>
                </a:solidFill>
                <a:latin typeface="Arial" panose="020B0604020202020204" pitchFamily="34" charset="0"/>
                <a:cs typeface="Arial" panose="020B0604020202020204" pitchFamily="34" charset="0"/>
              </a:rPr>
              <a:t>Note: </a:t>
            </a:r>
            <a:r>
              <a:rPr lang="en-ZA" dirty="0">
                <a:solidFill>
                  <a:schemeClr val="tx1"/>
                </a:solidFill>
                <a:latin typeface="Arial" panose="020B0604020202020204" pitchFamily="34" charset="0"/>
                <a:cs typeface="Arial" panose="020B0604020202020204" pitchFamily="34" charset="0"/>
              </a:rPr>
              <a:t>Because of space the Beach Flags will most likely be held as A and B Finals of 8.</a:t>
            </a:r>
          </a:p>
          <a:p>
            <a:r>
              <a:rPr lang="en-ZA" dirty="0">
                <a:solidFill>
                  <a:schemeClr val="tx1"/>
                </a:solidFill>
                <a:latin typeface="Arial" panose="020B0604020202020204" pitchFamily="34" charset="0"/>
                <a:cs typeface="Arial" panose="020B0604020202020204" pitchFamily="34" charset="0"/>
              </a:rPr>
              <a:t>Suggestion: go through the Rule Book.</a:t>
            </a:r>
          </a:p>
          <a:p>
            <a:r>
              <a:rPr lang="en-ZA" dirty="0">
                <a:solidFill>
                  <a:schemeClr val="tx1"/>
                </a:solidFill>
                <a:latin typeface="Arial" panose="020B0604020202020204" pitchFamily="34" charset="0"/>
                <a:cs typeface="Arial" panose="020B0604020202020204" pitchFamily="34" charset="0"/>
              </a:rPr>
              <a:t>The Rule Book and Bulletins are all available on the ILS and LWC 24 websites.</a:t>
            </a:r>
          </a:p>
        </p:txBody>
      </p:sp>
      <p:graphicFrame>
        <p:nvGraphicFramePr>
          <p:cNvPr id="17" name="Content Placeholder 16">
            <a:extLst>
              <a:ext uri="{FF2B5EF4-FFF2-40B4-BE49-F238E27FC236}">
                <a16:creationId xmlns:a16="http://schemas.microsoft.com/office/drawing/2014/main" id="{42B138F2-43AB-4A62-F0BC-CA11F674C7AF}"/>
              </a:ext>
            </a:extLst>
          </p:cNvPr>
          <p:cNvGraphicFramePr>
            <a:graphicFrameLocks noGrp="1"/>
          </p:cNvGraphicFramePr>
          <p:nvPr>
            <p:ph sz="half" idx="1"/>
          </p:nvPr>
        </p:nvGraphicFramePr>
        <p:xfrm>
          <a:off x="276447" y="478777"/>
          <a:ext cx="4731488" cy="5923280"/>
        </p:xfrm>
        <a:graphic>
          <a:graphicData uri="http://schemas.openxmlformats.org/drawingml/2006/table">
            <a:tbl>
              <a:tblPr firstRow="1" firstCol="1" bandRow="1"/>
              <a:tblGrid>
                <a:gridCol w="4731488">
                  <a:extLst>
                    <a:ext uri="{9D8B030D-6E8A-4147-A177-3AD203B41FA5}">
                      <a16:colId xmlns:a16="http://schemas.microsoft.com/office/drawing/2014/main" val="318698317"/>
                    </a:ext>
                  </a:extLst>
                </a:gridCol>
              </a:tblGrid>
              <a:tr h="5326600">
                <a:tc>
                  <a:txBody>
                    <a:bodyPr/>
                    <a:lstStyle/>
                    <a:p>
                      <a:pPr algn="ctr">
                        <a:spcAft>
                          <a:spcPts val="6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br>
                        <a:rPr lang="en-ZA" sz="1800" kern="1200" dirty="0">
                          <a:solidFill>
                            <a:schemeClr val="tx1"/>
                          </a:solidFill>
                          <a:effectLst/>
                          <a:latin typeface="+mn-lt"/>
                          <a:ea typeface="+mn-ea"/>
                          <a:cs typeface="+mn-cs"/>
                        </a:rPr>
                      </a:br>
                      <a:r>
                        <a:rPr lang="en-GB" sz="1100" b="1" kern="1200" dirty="0">
                          <a:solidFill>
                            <a:schemeClr val="tx1"/>
                          </a:solidFill>
                          <a:effectLst/>
                          <a:latin typeface="Arial" panose="020B0604020202020204" pitchFamily="34" charset="0"/>
                          <a:ea typeface="+mn-ea"/>
                          <a:cs typeface="Arial" panose="020B0604020202020204" pitchFamily="34" charset="0"/>
                        </a:rPr>
                        <a:t>World Water Safety</a:t>
                      </a:r>
                      <a:endParaRPr lang="en-ZA" sz="1100" kern="1200" dirty="0">
                        <a:solidFill>
                          <a:schemeClr val="tx1"/>
                        </a:solidFill>
                        <a:effectLst/>
                        <a:latin typeface="Arial" panose="020B0604020202020204" pitchFamily="34" charset="0"/>
                        <a:ea typeface="+mn-ea"/>
                        <a:cs typeface="Arial" panose="020B0604020202020204" pitchFamily="34" charset="0"/>
                      </a:endParaRPr>
                    </a:p>
                    <a:p>
                      <a:pPr algn="ctr"/>
                      <a:r>
                        <a:rPr lang="en-GB" sz="1100" b="1" kern="1200" dirty="0">
                          <a:solidFill>
                            <a:schemeClr val="tx1"/>
                          </a:solidFill>
                          <a:effectLst/>
                          <a:latin typeface="Arial" panose="020B0604020202020204" pitchFamily="34" charset="0"/>
                          <a:ea typeface="+mn-ea"/>
                          <a:cs typeface="Arial" panose="020B0604020202020204" pitchFamily="34" charset="0"/>
                        </a:rPr>
                        <a:t>  </a:t>
                      </a:r>
                      <a:endParaRPr lang="en-ZA" sz="1100" kern="1200" dirty="0">
                        <a:solidFill>
                          <a:schemeClr val="tx1"/>
                        </a:solidFill>
                        <a:effectLst/>
                        <a:latin typeface="Arial" panose="020B0604020202020204" pitchFamily="34" charset="0"/>
                        <a:ea typeface="+mn-ea"/>
                        <a:cs typeface="Arial" panose="020B0604020202020204" pitchFamily="34" charset="0"/>
                      </a:endParaRPr>
                    </a:p>
                    <a:p>
                      <a:pPr algn="ctr"/>
                      <a:r>
                        <a:rPr lang="en-GB" sz="1100" kern="1200" dirty="0">
                          <a:solidFill>
                            <a:schemeClr val="tx1"/>
                          </a:solidFill>
                          <a:effectLst/>
                          <a:latin typeface="Arial" panose="020B0604020202020204" pitchFamily="34" charset="0"/>
                          <a:ea typeface="+mn-ea"/>
                          <a:cs typeface="Arial" panose="020B0604020202020204" pitchFamily="34" charset="0"/>
                        </a:rPr>
                        <a:t>INTERNATIONAL LIFE SAVING FEDERATION</a:t>
                      </a:r>
                      <a:endParaRPr lang="en-ZA" sz="1100" kern="1200" dirty="0">
                        <a:solidFill>
                          <a:schemeClr val="tx1"/>
                        </a:solidFill>
                        <a:effectLst/>
                        <a:latin typeface="Arial" panose="020B0604020202020204" pitchFamily="34" charset="0"/>
                        <a:ea typeface="+mn-ea"/>
                        <a:cs typeface="Arial" panose="020B0604020202020204" pitchFamily="34" charset="0"/>
                      </a:endParaRPr>
                    </a:p>
                    <a:p>
                      <a:pPr algn="ctr">
                        <a:spcAft>
                          <a:spcPts val="600"/>
                        </a:spcAft>
                      </a:pPr>
                      <a:endParaRPr lang="en-GB" sz="1200" kern="1400" cap="all" spc="-50" dirty="0">
                        <a:solidFill>
                          <a:srgbClr val="3333FF"/>
                        </a:solidFill>
                        <a:effectLst/>
                        <a:latin typeface="Arial Black" panose="020B0A04020102020204" pitchFamily="34" charset="0"/>
                        <a:ea typeface="PMingLiU" panose="02020500000000000000" pitchFamily="18" charset="-120"/>
                        <a:cs typeface="Times New Roman" panose="02020603050405020304" pitchFamily="18" charset="0"/>
                      </a:endParaRPr>
                    </a:p>
                    <a:p>
                      <a:pPr algn="ctr">
                        <a:spcAft>
                          <a:spcPts val="600"/>
                        </a:spcAft>
                      </a:pPr>
                      <a:endParaRPr lang="en-GB" sz="1200" kern="1400" cap="all" spc="-50" dirty="0">
                        <a:solidFill>
                          <a:srgbClr val="3333FF"/>
                        </a:solidFill>
                        <a:effectLst/>
                        <a:latin typeface="Arial Black" panose="020B0A04020102020204" pitchFamily="34" charset="0"/>
                        <a:ea typeface="PMingLiU" panose="02020500000000000000" pitchFamily="18" charset="-120"/>
                        <a:cs typeface="Times New Roman" panose="02020603050405020304" pitchFamily="18" charset="0"/>
                      </a:endParaRPr>
                    </a:p>
                    <a:p>
                      <a:pPr algn="ctr">
                        <a:spcAft>
                          <a:spcPts val="600"/>
                        </a:spcAft>
                      </a:pPr>
                      <a:endParaRPr lang="en-GB" sz="1200" kern="1400" cap="all" spc="-50" dirty="0">
                        <a:solidFill>
                          <a:srgbClr val="3333FF"/>
                        </a:solidFill>
                        <a:effectLst/>
                        <a:latin typeface="Arial Black" panose="020B0A04020102020204" pitchFamily="34" charset="0"/>
                        <a:ea typeface="PMingLiU" panose="02020500000000000000" pitchFamily="18" charset="-120"/>
                        <a:cs typeface="Times New Roman" panose="02020603050405020304" pitchFamily="18" charset="0"/>
                      </a:endParaRPr>
                    </a:p>
                    <a:p>
                      <a:pPr algn="ctr">
                        <a:spcAft>
                          <a:spcPts val="600"/>
                        </a:spcAft>
                      </a:pPr>
                      <a:endParaRPr lang="en-GB" sz="1200" kern="1400" cap="all" spc="-50" dirty="0">
                        <a:solidFill>
                          <a:srgbClr val="3333FF"/>
                        </a:solidFill>
                        <a:effectLst/>
                        <a:latin typeface="Arial Black" panose="020B0A04020102020204" pitchFamily="34" charset="0"/>
                        <a:ea typeface="PMingLiU" panose="02020500000000000000" pitchFamily="18" charset="-120"/>
                        <a:cs typeface="Times New Roman" panose="02020603050405020304" pitchFamily="18" charset="0"/>
                      </a:endParaRPr>
                    </a:p>
                    <a:p>
                      <a:pPr algn="ctr">
                        <a:spcAft>
                          <a:spcPts val="600"/>
                        </a:spcAft>
                      </a:pPr>
                      <a:r>
                        <a:rPr lang="en-GB" sz="1200" kern="1400" cap="all" spc="-50" dirty="0">
                          <a:solidFill>
                            <a:srgbClr val="3333FF"/>
                          </a:solidFill>
                          <a:effectLst/>
                          <a:latin typeface="Arial Black" panose="020B0A04020102020204" pitchFamily="34" charset="0"/>
                          <a:ea typeface="PMingLiU" panose="02020500000000000000" pitchFamily="18" charset="-120"/>
                          <a:cs typeface="Times New Roman" panose="02020603050405020304" pitchFamily="18" charset="0"/>
                        </a:rPr>
                        <a:t>ILS COMPETITION RULE BOOK</a:t>
                      </a:r>
                      <a:endParaRPr lang="en-ZA" sz="1200" kern="1400" cap="all" spc="-50" dirty="0">
                        <a:solidFill>
                          <a:srgbClr val="3333FF"/>
                        </a:solidFill>
                        <a:effectLst/>
                        <a:latin typeface="Arial Black" panose="020B0A04020102020204" pitchFamily="34" charset="0"/>
                        <a:ea typeface="PMingLiU" panose="02020500000000000000" pitchFamily="18" charset="-120"/>
                        <a:cs typeface="Times New Roman" panose="02020603050405020304" pitchFamily="18" charset="0"/>
                      </a:endParaRPr>
                    </a:p>
                    <a:p>
                      <a:pPr algn="ctr">
                        <a:spcAft>
                          <a:spcPts val="6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Rules, Standards and Procedures for</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Lifesaving World Championships,</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ILS-Sanctioned Competitions, and</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ILS Federation Competitions</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400"/>
                        </a:spcAft>
                      </a:pPr>
                      <a:r>
                        <a:rPr lang="en-GB" sz="900" b="1" dirty="0">
                          <a:solidFill>
                            <a:srgbClr val="3333FF"/>
                          </a:solidFill>
                          <a:effectLst/>
                          <a:latin typeface="Arial" panose="020B0604020202020204" pitchFamily="34" charset="0"/>
                          <a:ea typeface="PMingLiU" panose="02020500000000000000" pitchFamily="18" charset="-120"/>
                          <a:cs typeface="Times New Roman" panose="02020603050405020304" pitchFamily="18" charset="0"/>
                        </a:rPr>
                        <a:t>2023 Edition</a:t>
                      </a:r>
                      <a:endParaRPr lang="en-ZA" sz="900" b="1" dirty="0">
                        <a:solidFill>
                          <a:srgbClr val="3333FF"/>
                        </a:solidFill>
                        <a:effectLst/>
                        <a:latin typeface="Arial" panose="020B0604020202020204" pitchFamily="34" charset="0"/>
                        <a:ea typeface="PMingLiU" panose="02020500000000000000" pitchFamily="18" charset="-120"/>
                        <a:cs typeface="Times New Roman" panose="02020603050405020304" pitchFamily="18" charset="0"/>
                      </a:endParaRPr>
                    </a:p>
                    <a:p>
                      <a:pPr algn="ctr">
                        <a:spcAft>
                          <a:spcPts val="400"/>
                        </a:spcAft>
                      </a:pPr>
                      <a:r>
                        <a:rPr lang="en-GB" sz="900" b="1" dirty="0">
                          <a:solidFill>
                            <a:srgbClr val="3333FF"/>
                          </a:solidFill>
                          <a:effectLst/>
                          <a:latin typeface="Arial" panose="020B0604020202020204" pitchFamily="34" charset="0"/>
                          <a:ea typeface="PMingLiU" panose="02020500000000000000" pitchFamily="18" charset="-120"/>
                          <a:cs typeface="Times New Roman" panose="02020603050405020304" pitchFamily="18" charset="0"/>
                        </a:rPr>
                        <a:t>(</a:t>
                      </a:r>
                      <a:r>
                        <a:rPr lang="fr-BE" sz="900" b="1" dirty="0">
                          <a:solidFill>
                            <a:srgbClr val="3333FF"/>
                          </a:solidFill>
                          <a:effectLst/>
                          <a:latin typeface="Arial" panose="020B0604020202020204" pitchFamily="34" charset="0"/>
                          <a:ea typeface="PMingLiU" panose="02020500000000000000" pitchFamily="18" charset="-120"/>
                          <a:cs typeface="Times New Roman" panose="02020603050405020304" pitchFamily="18" charset="0"/>
                        </a:rPr>
                        <a:t>Effective 1 June 2023</a:t>
                      </a:r>
                      <a:r>
                        <a:rPr lang="en-GB" sz="900" b="1" dirty="0">
                          <a:solidFill>
                            <a:srgbClr val="3333FF"/>
                          </a:solidFill>
                          <a:effectLst/>
                          <a:latin typeface="Arial" panose="020B0604020202020204" pitchFamily="34" charset="0"/>
                          <a:ea typeface="PMingLiU" panose="02020500000000000000" pitchFamily="18" charset="-120"/>
                          <a:cs typeface="Times New Roman" panose="02020603050405020304" pitchFamily="18" charset="0"/>
                        </a:rPr>
                        <a:t>)</a:t>
                      </a:r>
                      <a:endParaRPr lang="en-ZA" sz="900" b="1" dirty="0">
                        <a:solidFill>
                          <a:srgbClr val="3333FF"/>
                        </a:solidFill>
                        <a:effectLst/>
                        <a:latin typeface="Arial" panose="020B0604020202020204" pitchFamily="34" charset="0"/>
                        <a:ea typeface="PMingLiU" panose="02020500000000000000" pitchFamily="18" charset="-120"/>
                        <a:cs typeface="Times New Roman" panose="02020603050405020304" pitchFamily="18" charset="0"/>
                      </a:endParaRPr>
                    </a:p>
                    <a:p>
                      <a:pPr algn="ctr">
                        <a:spcAft>
                          <a:spcPts val="600"/>
                        </a:spcAft>
                      </a:pP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Gemeenteplein 26, 3010 Leuven, Belgium</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Telephone: +32 16 89 60 60</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Email: </a:t>
                      </a:r>
                      <a:r>
                        <a:rPr lang="en-GB" sz="7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2"/>
                        </a:rPr>
                        <a:t>ils.hq@telenet.be</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Web: </a:t>
                      </a:r>
                      <a:r>
                        <a:rPr lang="en-GB" sz="7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3"/>
                        </a:rPr>
                        <a:t>www.ilsf.org</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6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892" marR="45892" marT="0" marB="0">
                    <a:lnL w="76200" cap="flat" cmpd="dbl" algn="ctr">
                      <a:solidFill>
                        <a:srgbClr val="0000FF"/>
                      </a:solidFill>
                      <a:prstDash val="solid"/>
                      <a:round/>
                      <a:headEnd type="none" w="med" len="med"/>
                      <a:tailEnd type="none" w="med" len="med"/>
                    </a:lnL>
                    <a:lnR w="76200" cap="flat" cmpd="dbl" algn="ctr">
                      <a:solidFill>
                        <a:srgbClr val="0000FF"/>
                      </a:solidFill>
                      <a:prstDash val="solid"/>
                      <a:round/>
                      <a:headEnd type="none" w="med" len="med"/>
                      <a:tailEnd type="none" w="med" len="med"/>
                    </a:lnR>
                    <a:lnT w="76200" cap="flat" cmpd="dbl" algn="ctr">
                      <a:solidFill>
                        <a:srgbClr val="0000FF"/>
                      </a:solidFill>
                      <a:prstDash val="solid"/>
                      <a:round/>
                      <a:headEnd type="none" w="med" len="med"/>
                      <a:tailEnd type="none" w="med" len="med"/>
                    </a:lnT>
                    <a:lnB w="76200" cap="flat" cmpd="dbl" algn="ctr">
                      <a:solidFill>
                        <a:srgbClr val="0000FF"/>
                      </a:solidFill>
                      <a:prstDash val="solid"/>
                      <a:round/>
                      <a:headEnd type="none" w="med" len="med"/>
                      <a:tailEnd type="none" w="med" len="med"/>
                    </a:lnB>
                    <a:solidFill>
                      <a:srgbClr val="CCFFFF"/>
                    </a:solidFill>
                  </a:tcPr>
                </a:tc>
                <a:extLst>
                  <a:ext uri="{0D108BD9-81ED-4DB2-BD59-A6C34878D82A}">
                    <a16:rowId xmlns:a16="http://schemas.microsoft.com/office/drawing/2014/main" val="915529977"/>
                  </a:ext>
                </a:extLst>
              </a:tr>
            </a:tbl>
          </a:graphicData>
        </a:graphic>
      </p:graphicFrame>
      <p:pic>
        <p:nvPicPr>
          <p:cNvPr id="4" name="Immagine 6">
            <a:extLst>
              <a:ext uri="{FF2B5EF4-FFF2-40B4-BE49-F238E27FC236}">
                <a16:creationId xmlns:a16="http://schemas.microsoft.com/office/drawing/2014/main" id="{4E3FBAD0-B78E-945A-7C9E-1C7DBC7CF41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pic>
        <p:nvPicPr>
          <p:cNvPr id="18" name="Picture 17" descr="98ILS 3D Logo Large">
            <a:extLst>
              <a:ext uri="{FF2B5EF4-FFF2-40B4-BE49-F238E27FC236}">
                <a16:creationId xmlns:a16="http://schemas.microsoft.com/office/drawing/2014/main" id="{92CEE8F4-A222-9D0C-B518-2D59813727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7307" y="1936932"/>
            <a:ext cx="549767" cy="552115"/>
          </a:xfrm>
          <a:prstGeom prst="rect">
            <a:avLst/>
          </a:prstGeom>
          <a:noFill/>
        </p:spPr>
      </p:pic>
    </p:spTree>
    <p:extLst>
      <p:ext uri="{BB962C8B-B14F-4D97-AF65-F5344CB8AC3E}">
        <p14:creationId xmlns:p14="http://schemas.microsoft.com/office/powerpoint/2010/main" val="419652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821D57-F5CD-7E95-BC66-510CCB7978FF}"/>
              </a:ext>
            </a:extLst>
          </p:cNvPr>
          <p:cNvSpPr>
            <a:spLocks noGrp="1"/>
          </p:cNvSpPr>
          <p:nvPr>
            <p:ph type="title"/>
          </p:nvPr>
        </p:nvSpPr>
        <p:spPr>
          <a:xfrm>
            <a:off x="5516590" y="265176"/>
            <a:ext cx="5029200" cy="601363"/>
          </a:xfrm>
        </p:spPr>
        <p:txBody>
          <a:bodyPr>
            <a:normAutofit fontScale="90000"/>
          </a:bodyPr>
          <a:lstStyle/>
          <a:p>
            <a:r>
              <a:rPr lang="en-ZA" b="1" dirty="0">
                <a:solidFill>
                  <a:schemeClr val="tx1"/>
                </a:solidFill>
                <a:latin typeface="Arial" panose="020B0604020202020204" pitchFamily="34" charset="0"/>
                <a:cs typeface="Arial" panose="020B0604020202020204" pitchFamily="34" charset="0"/>
              </a:rPr>
              <a:t>LWC2024 - Handbook</a:t>
            </a:r>
          </a:p>
        </p:txBody>
      </p:sp>
      <p:sp>
        <p:nvSpPr>
          <p:cNvPr id="8" name="Content Placeholder 7">
            <a:extLst>
              <a:ext uri="{FF2B5EF4-FFF2-40B4-BE49-F238E27FC236}">
                <a16:creationId xmlns:a16="http://schemas.microsoft.com/office/drawing/2014/main" id="{66AB35FE-6439-D0A1-83AB-4E0A9045D90D}"/>
              </a:ext>
            </a:extLst>
          </p:cNvPr>
          <p:cNvSpPr>
            <a:spLocks noGrp="1"/>
          </p:cNvSpPr>
          <p:nvPr>
            <p:ph sz="half" idx="2"/>
          </p:nvPr>
        </p:nvSpPr>
        <p:spPr>
          <a:xfrm>
            <a:off x="5442870" y="1572768"/>
            <a:ext cx="5960910" cy="4142232"/>
          </a:xfrm>
        </p:spPr>
        <p:txBody>
          <a:bodyPr/>
          <a:lstStyle/>
          <a:p>
            <a:r>
              <a:rPr lang="en-ZA" dirty="0">
                <a:solidFill>
                  <a:schemeClr val="tx1"/>
                </a:solidFill>
                <a:latin typeface="Arial" panose="020B0604020202020204" pitchFamily="34" charset="0"/>
                <a:cs typeface="Arial" panose="020B0604020202020204" pitchFamily="34" charset="0"/>
              </a:rPr>
              <a:t>This document sets out the specific rules, events and other information relating to the conduct of LWC2024.</a:t>
            </a:r>
          </a:p>
          <a:p>
            <a:r>
              <a:rPr lang="en-ZA" dirty="0">
                <a:solidFill>
                  <a:schemeClr val="tx1"/>
                </a:solidFill>
                <a:latin typeface="Arial" panose="020B0604020202020204" pitchFamily="34" charset="0"/>
                <a:cs typeface="Arial" panose="020B0604020202020204" pitchFamily="34" charset="0"/>
              </a:rPr>
              <a:t>This document is also on the ILS and LWC 2024 websites.</a:t>
            </a:r>
          </a:p>
        </p:txBody>
      </p:sp>
      <p:sp>
        <p:nvSpPr>
          <p:cNvPr id="3" name="Content Placeholder 2">
            <a:extLst>
              <a:ext uri="{FF2B5EF4-FFF2-40B4-BE49-F238E27FC236}">
                <a16:creationId xmlns:a16="http://schemas.microsoft.com/office/drawing/2014/main" id="{A581F346-18F6-B1F2-DC6E-28454305E572}"/>
              </a:ext>
            </a:extLst>
          </p:cNvPr>
          <p:cNvSpPr>
            <a:spLocks noGrp="1"/>
          </p:cNvSpPr>
          <p:nvPr>
            <p:ph sz="half" idx="1"/>
          </p:nvPr>
        </p:nvSpPr>
        <p:spPr>
          <a:xfrm>
            <a:off x="575187" y="350875"/>
            <a:ext cx="4389362" cy="5364126"/>
          </a:xfrm>
          <a:solidFill>
            <a:schemeClr val="accent4">
              <a:lumMod val="40000"/>
              <a:lumOff val="60000"/>
            </a:schemeClr>
          </a:solidFill>
        </p:spPr>
        <p:txBody>
          <a:bodyPr/>
          <a:lstStyle/>
          <a:p>
            <a:endParaRPr lang="en-ZA" dirty="0">
              <a:ln>
                <a:solidFill>
                  <a:schemeClr val="tx1"/>
                </a:solidFill>
              </a:ln>
            </a:endParaRPr>
          </a:p>
          <a:p>
            <a:endParaRPr lang="en-ZA" dirty="0">
              <a:ln>
                <a:solidFill>
                  <a:schemeClr val="tx1"/>
                </a:solidFill>
              </a:ln>
            </a:endParaRPr>
          </a:p>
          <a:p>
            <a:endParaRPr lang="en-ZA" dirty="0">
              <a:ln>
                <a:solidFill>
                  <a:schemeClr val="tx1"/>
                </a:solidFill>
              </a:ln>
            </a:endParaRPr>
          </a:p>
        </p:txBody>
      </p:sp>
      <p:pic>
        <p:nvPicPr>
          <p:cNvPr id="9" name="Picture 8" descr="Logo, company name&#10;&#10;Description automatically generated">
            <a:extLst>
              <a:ext uri="{FF2B5EF4-FFF2-40B4-BE49-F238E27FC236}">
                <a16:creationId xmlns:a16="http://schemas.microsoft.com/office/drawing/2014/main" id="{8142162A-8755-BBED-DCAC-D17BA9286B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6900" y="3016279"/>
            <a:ext cx="1430633" cy="1105430"/>
          </a:xfrm>
          <a:prstGeom prst="rect">
            <a:avLst/>
          </a:prstGeom>
        </p:spPr>
      </p:pic>
      <p:sp>
        <p:nvSpPr>
          <p:cNvPr id="11" name="TextBox 10">
            <a:extLst>
              <a:ext uri="{FF2B5EF4-FFF2-40B4-BE49-F238E27FC236}">
                <a16:creationId xmlns:a16="http://schemas.microsoft.com/office/drawing/2014/main" id="{77317B1E-9A28-5CA5-1929-EBF349202A98}"/>
              </a:ext>
            </a:extLst>
          </p:cNvPr>
          <p:cNvSpPr txBox="1"/>
          <p:nvPr/>
        </p:nvSpPr>
        <p:spPr>
          <a:xfrm>
            <a:off x="329552" y="4886030"/>
            <a:ext cx="4833193" cy="1105431"/>
          </a:xfrm>
          <a:prstGeom prst="rect">
            <a:avLst/>
          </a:prstGeom>
          <a:noFill/>
        </p:spPr>
        <p:txBody>
          <a:bodyPr wrap="square">
            <a:spAutoFit/>
          </a:bodyPr>
          <a:lstStyle/>
          <a:p>
            <a:pPr algn="ctr">
              <a:spcAft>
                <a:spcPts val="400"/>
              </a:spcAft>
            </a:pPr>
            <a:r>
              <a:rPr lang="en-AU"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LIFESAVING WORLD CHAMPIONSHIPS</a:t>
            </a:r>
            <a:endParaRPr lang="en-ZA"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400"/>
              </a:spcAft>
            </a:pPr>
            <a:r>
              <a:rPr lang="en-AU"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400"/>
              </a:spcAft>
            </a:pPr>
            <a:r>
              <a:rPr lang="en-AU"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GOLD COAST – QUEENSLAND - AUSTRALIA</a:t>
            </a:r>
            <a:endParaRPr lang="en-ZA"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400"/>
              </a:spcAft>
            </a:pPr>
            <a:r>
              <a:rPr lang="en-AU"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400"/>
              </a:spcAft>
            </a:pPr>
            <a:r>
              <a:rPr lang="en-AU"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HANDBOOK</a:t>
            </a:r>
            <a:endParaRPr lang="en-ZA"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Immagine 6">
            <a:extLst>
              <a:ext uri="{FF2B5EF4-FFF2-40B4-BE49-F238E27FC236}">
                <a16:creationId xmlns:a16="http://schemas.microsoft.com/office/drawing/2014/main" id="{9A3D4B17-4766-F7CA-761B-D19A10ED57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
        <p:nvSpPr>
          <p:cNvPr id="15" name="Rectangle 7">
            <a:extLst>
              <a:ext uri="{FF2B5EF4-FFF2-40B4-BE49-F238E27FC236}">
                <a16:creationId xmlns:a16="http://schemas.microsoft.com/office/drawing/2014/main" id="{F3AD2DDB-5FF9-6F8B-DAD4-564AAC48CF5E}"/>
              </a:ext>
            </a:extLst>
          </p:cNvPr>
          <p:cNvSpPr>
            <a:spLocks noChangeArrowheads="1"/>
          </p:cNvSpPr>
          <p:nvPr/>
        </p:nvSpPr>
        <p:spPr bwMode="auto">
          <a:xfrm>
            <a:off x="1774425" y="2131215"/>
            <a:ext cx="19487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1"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rPr>
              <a:t>World Water Safety</a:t>
            </a:r>
            <a:endParaRPr kumimoji="0" lang="en-ZA"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pic>
        <p:nvPicPr>
          <p:cNvPr id="5126" name="Picture 1364" descr="98ILS 3D Logo Large">
            <a:extLst>
              <a:ext uri="{FF2B5EF4-FFF2-40B4-BE49-F238E27FC236}">
                <a16:creationId xmlns:a16="http://schemas.microsoft.com/office/drawing/2014/main" id="{8CC57F27-25FD-19DE-0479-634AFCAA91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3745" y="1471904"/>
            <a:ext cx="591728" cy="59363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8">
            <a:extLst>
              <a:ext uri="{FF2B5EF4-FFF2-40B4-BE49-F238E27FC236}">
                <a16:creationId xmlns:a16="http://schemas.microsoft.com/office/drawing/2014/main" id="{A8363B69-AF1A-8B00-45CD-8C1BA32C5DF9}"/>
              </a:ext>
            </a:extLst>
          </p:cNvPr>
          <p:cNvSpPr>
            <a:spLocks noChangeArrowheads="1"/>
          </p:cNvSpPr>
          <p:nvPr/>
        </p:nvSpPr>
        <p:spPr bwMode="auto">
          <a:xfrm>
            <a:off x="575187" y="2304611"/>
            <a:ext cx="42418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AU" altLang="en-US" sz="1400" b="1" dirty="0">
                <a:solidFill>
                  <a:srgbClr val="0000FF"/>
                </a:solidFill>
                <a:latin typeface="Arial" panose="020B0604020202020204" pitchFamily="34" charset="0"/>
                <a:ea typeface="Calibri" panose="020F0502020204030204" pitchFamily="34" charset="0"/>
                <a:cs typeface="Arial" panose="020B0604020202020204" pitchFamily="34" charset="0"/>
              </a:rPr>
              <a:t>INTERNATIONAL LIFE SAVING FEDERATION</a:t>
            </a:r>
            <a:br>
              <a:rPr kumimoji="0" lang="en-ZA" altLang="en-US" sz="140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rPr>
            </a:br>
            <a:endParaRPr kumimoji="0" lang="en-AU" altLang="en-US" sz="14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5119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407BFE-DFAC-3236-8BFC-73257F1869E6}"/>
              </a:ext>
            </a:extLst>
          </p:cNvPr>
          <p:cNvSpPr>
            <a:spLocks noGrp="1"/>
          </p:cNvSpPr>
          <p:nvPr>
            <p:ph type="title"/>
          </p:nvPr>
        </p:nvSpPr>
        <p:spPr>
          <a:xfrm>
            <a:off x="1341120" y="265176"/>
            <a:ext cx="9509759" cy="737714"/>
          </a:xfrm>
        </p:spPr>
        <p:txBody>
          <a:bodyPr/>
          <a:lstStyle/>
          <a:p>
            <a:pPr algn="ctr"/>
            <a:r>
              <a:rPr lang="en-ZA" b="1" dirty="0">
                <a:latin typeface="Arial" panose="020B0604020202020204" pitchFamily="34" charset="0"/>
                <a:cs typeface="Arial" panose="020B0604020202020204" pitchFamily="34" charset="0"/>
              </a:rPr>
              <a:t>Other Judging/Officiating Matters</a:t>
            </a:r>
          </a:p>
        </p:txBody>
      </p:sp>
      <p:sp>
        <p:nvSpPr>
          <p:cNvPr id="6" name="Content Placeholder 5">
            <a:extLst>
              <a:ext uri="{FF2B5EF4-FFF2-40B4-BE49-F238E27FC236}">
                <a16:creationId xmlns:a16="http://schemas.microsoft.com/office/drawing/2014/main" id="{6CD1A606-2F17-96D3-E95F-62E2B28FDB2B}"/>
              </a:ext>
            </a:extLst>
          </p:cNvPr>
          <p:cNvSpPr>
            <a:spLocks noGrp="1"/>
          </p:cNvSpPr>
          <p:nvPr>
            <p:ph idx="1"/>
          </p:nvPr>
        </p:nvSpPr>
        <p:spPr>
          <a:xfrm>
            <a:off x="1341120" y="1120877"/>
            <a:ext cx="9509760" cy="4594123"/>
          </a:xfrm>
        </p:spPr>
        <p:txBody>
          <a:bodyPr>
            <a:normAutofit/>
          </a:bodyPr>
          <a:lstStyle/>
          <a:p>
            <a:pPr marL="45720" indent="0">
              <a:buNone/>
            </a:pPr>
            <a:endParaRPr lang="en-AU"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Marshalling and Recording will be by the use of LiveHeats.</a:t>
            </a:r>
          </a:p>
          <a:p>
            <a:r>
              <a:rPr lang="en-AU" sz="2000" dirty="0">
                <a:solidFill>
                  <a:schemeClr val="tx1"/>
                </a:solidFill>
                <a:latin typeface="Arial" panose="020B0604020202020204" pitchFamily="34" charset="0"/>
                <a:cs typeface="Arial" panose="020B0604020202020204" pitchFamily="34" charset="0"/>
              </a:rPr>
              <a:t>Please note that the safety boats in the water will also be designated judging boats with operators trained to observe events. </a:t>
            </a:r>
            <a:endParaRPr lang="en-AU" sz="2000" dirty="0">
              <a:solidFill>
                <a:srgbClr val="000000"/>
              </a:solidFill>
              <a:latin typeface="Arial" panose="020B0604020202020204" pitchFamily="34" charset="0"/>
              <a:cs typeface="Arial" panose="020B0604020202020204" pitchFamily="34" charset="0"/>
            </a:endParaRPr>
          </a:p>
          <a:p>
            <a:r>
              <a:rPr lang="en-AU" dirty="0">
                <a:solidFill>
                  <a:srgbClr val="000000"/>
                </a:solidFill>
                <a:latin typeface="Arial" panose="020B0604020202020204" pitchFamily="34" charset="0"/>
                <a:cs typeface="Arial" panose="020B0604020202020204" pitchFamily="34" charset="0"/>
              </a:rPr>
              <a:t>iPads etc. will be used to assist with judging.</a:t>
            </a:r>
            <a:endParaRPr lang="en-AU" dirty="0">
              <a:solidFill>
                <a:schemeClr val="tx1"/>
              </a:solidFill>
              <a:latin typeface="Arial" panose="020B0604020202020204" pitchFamily="34" charset="0"/>
              <a:cs typeface="Arial" panose="020B0604020202020204" pitchFamily="34" charset="0"/>
            </a:endParaRPr>
          </a:p>
          <a:p>
            <a:endParaRPr lang="en-AU" dirty="0">
              <a:solidFill>
                <a:schemeClr val="tx1"/>
              </a:solidFill>
              <a:latin typeface="Arial" panose="020B0604020202020204" pitchFamily="34" charset="0"/>
              <a:cs typeface="Arial" panose="020B0604020202020204" pitchFamily="34" charset="0"/>
            </a:endParaRPr>
          </a:p>
          <a:p>
            <a:endParaRPr lang="en-ZA" dirty="0"/>
          </a:p>
        </p:txBody>
      </p:sp>
      <p:pic>
        <p:nvPicPr>
          <p:cNvPr id="7" name="Immagine 6">
            <a:extLst>
              <a:ext uri="{FF2B5EF4-FFF2-40B4-BE49-F238E27FC236}">
                <a16:creationId xmlns:a16="http://schemas.microsoft.com/office/drawing/2014/main" id="{E4E6ED72-4E42-7F2A-9BE3-163C75B741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42474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F034-092D-76D5-0F70-1888AAFD9405}"/>
              </a:ext>
            </a:extLst>
          </p:cNvPr>
          <p:cNvSpPr>
            <a:spLocks noGrp="1"/>
          </p:cNvSpPr>
          <p:nvPr>
            <p:ph type="title"/>
          </p:nvPr>
        </p:nvSpPr>
        <p:spPr>
          <a:xfrm>
            <a:off x="1341120" y="382139"/>
            <a:ext cx="9509759" cy="1088136"/>
          </a:xfrm>
        </p:spPr>
        <p:txBody>
          <a:bodyPr/>
          <a:lstStyle/>
          <a:p>
            <a:pPr algn="ctr"/>
            <a:r>
              <a:rPr lang="en-ZA" b="1" dirty="0">
                <a:solidFill>
                  <a:schemeClr val="tx1"/>
                </a:solidFill>
                <a:latin typeface="Arial" panose="020B0604020202020204" pitchFamily="34" charset="0"/>
                <a:cs typeface="Arial" panose="020B0604020202020204" pitchFamily="34" charset="0"/>
              </a:rPr>
              <a:t>Lycra Vests</a:t>
            </a:r>
          </a:p>
        </p:txBody>
      </p:sp>
      <p:sp>
        <p:nvSpPr>
          <p:cNvPr id="3" name="Content Placeholder 2">
            <a:extLst>
              <a:ext uri="{FF2B5EF4-FFF2-40B4-BE49-F238E27FC236}">
                <a16:creationId xmlns:a16="http://schemas.microsoft.com/office/drawing/2014/main" id="{CEC34762-0DBE-0BFD-BFDD-70A6671F35CB}"/>
              </a:ext>
            </a:extLst>
          </p:cNvPr>
          <p:cNvSpPr>
            <a:spLocks noGrp="1"/>
          </p:cNvSpPr>
          <p:nvPr>
            <p:ph idx="1"/>
          </p:nvPr>
        </p:nvSpPr>
        <p:spPr>
          <a:xfrm>
            <a:off x="1341120" y="1618891"/>
            <a:ext cx="9509760" cy="3266768"/>
          </a:xfrm>
        </p:spPr>
        <p:txBody>
          <a:bodyPr>
            <a:normAutofit/>
          </a:bodyPr>
          <a:lstStyle/>
          <a:p>
            <a:r>
              <a:rPr lang="en-AU" dirty="0">
                <a:solidFill>
                  <a:srgbClr val="000000"/>
                </a:solidFill>
                <a:latin typeface="Arial" panose="020B0604020202020204" pitchFamily="34" charset="0"/>
                <a:cs typeface="Arial" panose="020B0604020202020204" pitchFamily="34" charset="0"/>
              </a:rPr>
              <a:t>Lycra vests must be worn by competitors and handlers in designated ocean events (as detailed in the ILS Competition Rulebook.</a:t>
            </a:r>
          </a:p>
          <a:p>
            <a:r>
              <a:rPr lang="en-AU" dirty="0">
                <a:solidFill>
                  <a:srgbClr val="000000"/>
                </a:solidFill>
                <a:latin typeface="Arial" panose="020B0604020202020204" pitchFamily="34" charset="0"/>
                <a:cs typeface="Arial" panose="020B0604020202020204" pitchFamily="34" charset="0"/>
              </a:rPr>
              <a:t>Competitors and handlers must wear the provided vests unless otherwise agreed with the EMC.</a:t>
            </a:r>
          </a:p>
          <a:p>
            <a:r>
              <a:rPr lang="en-AU" dirty="0">
                <a:solidFill>
                  <a:srgbClr val="000000"/>
                </a:solidFill>
                <a:latin typeface="Arial" panose="020B0604020202020204" pitchFamily="34" charset="0"/>
                <a:cs typeface="Arial" panose="020B0604020202020204" pitchFamily="34" charset="0"/>
              </a:rPr>
              <a:t>The colour of vests is Pink for both men and women.</a:t>
            </a:r>
            <a:br>
              <a:rPr lang="en-AU" dirty="0">
                <a:solidFill>
                  <a:srgbClr val="000000"/>
                </a:solidFill>
                <a:latin typeface="Arial" panose="020B0604020202020204" pitchFamily="34" charset="0"/>
                <a:cs typeface="Arial" panose="020B0604020202020204" pitchFamily="34" charset="0"/>
              </a:rPr>
            </a:br>
            <a:br>
              <a:rPr lang="en-AU" dirty="0">
                <a:solidFill>
                  <a:srgbClr val="000000"/>
                </a:solidFill>
                <a:latin typeface="Arial" panose="020B0604020202020204" pitchFamily="34" charset="0"/>
                <a:cs typeface="Arial" panose="020B0604020202020204" pitchFamily="34" charset="0"/>
              </a:rPr>
            </a:br>
            <a:r>
              <a:rPr lang="en-AU" b="1" dirty="0">
                <a:solidFill>
                  <a:srgbClr val="000000"/>
                </a:solidFill>
                <a:latin typeface="Arial" panose="020B0604020202020204" pitchFamily="34" charset="0"/>
                <a:cs typeface="Arial" panose="020B0604020202020204" pitchFamily="34" charset="0"/>
              </a:rPr>
              <a:t>Note: </a:t>
            </a:r>
            <a:r>
              <a:rPr lang="en-AU" dirty="0">
                <a:solidFill>
                  <a:srgbClr val="000000"/>
                </a:solidFill>
                <a:latin typeface="Arial" panose="020B0604020202020204" pitchFamily="34" charset="0"/>
                <a:cs typeface="Arial" panose="020B0604020202020204" pitchFamily="34" charset="0"/>
              </a:rPr>
              <a:t>To assist with judging of some events (e.g. beach sprints, and IRB) competitors will be required to wear lane coloured vests.</a:t>
            </a:r>
            <a:endParaRPr lang="en-ZA" dirty="0"/>
          </a:p>
        </p:txBody>
      </p:sp>
      <p:pic>
        <p:nvPicPr>
          <p:cNvPr id="4" name="Immagine 6">
            <a:extLst>
              <a:ext uri="{FF2B5EF4-FFF2-40B4-BE49-F238E27FC236}">
                <a16:creationId xmlns:a16="http://schemas.microsoft.com/office/drawing/2014/main" id="{56C78791-E8EA-6F42-4C41-3354AC160E6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297556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3284" y="265176"/>
            <a:ext cx="10627596" cy="1088136"/>
          </a:xfrm>
        </p:spPr>
        <p:txBody>
          <a:bodyPr>
            <a:normAutofit fontScale="90000"/>
          </a:bodyPr>
          <a:lstStyle/>
          <a:p>
            <a:pPr algn="ctr"/>
            <a:r>
              <a:rPr lang="en-ZA" b="1" dirty="0">
                <a:solidFill>
                  <a:schemeClr val="tx1"/>
                </a:solidFill>
                <a:latin typeface="Arial" panose="020B0604020202020204" pitchFamily="34" charset="0"/>
                <a:cs typeface="Arial" panose="020B0604020202020204" pitchFamily="34" charset="0"/>
              </a:rPr>
              <a:t>Masters Oceanman/Oceanwoman &amp; Relay Draws</a:t>
            </a:r>
          </a:p>
        </p:txBody>
      </p:sp>
      <p:sp>
        <p:nvSpPr>
          <p:cNvPr id="3" name="Content Placeholder 2"/>
          <p:cNvSpPr>
            <a:spLocks noGrp="1"/>
          </p:cNvSpPr>
          <p:nvPr>
            <p:ph idx="1"/>
          </p:nvPr>
        </p:nvSpPr>
        <p:spPr>
          <a:xfrm>
            <a:off x="1341120" y="1668465"/>
            <a:ext cx="9509760" cy="4142232"/>
          </a:xfrm>
        </p:spPr>
        <p:txBody>
          <a:bodyPr>
            <a:normAutofit/>
          </a:bodyPr>
          <a:lstStyle/>
          <a:p>
            <a:pPr algn="l"/>
            <a:r>
              <a:rPr lang="en-AU" sz="1800" b="0" i="0" u="none" strike="noStrike" dirty="0">
                <a:solidFill>
                  <a:srgbClr val="212529"/>
                </a:solidFill>
                <a:effectLst/>
                <a:latin typeface="Arial" panose="020B0604020202020204" pitchFamily="34" charset="0"/>
                <a:cs typeface="Arial" panose="020B0604020202020204" pitchFamily="34" charset="0"/>
              </a:rPr>
              <a:t>The Masters LWC Oceanman and Oceanwoman draw has been undertaken by the ILS EMC.  The Draw is:</a:t>
            </a:r>
          </a:p>
          <a:p>
            <a:pPr marL="594360" lvl="2" indent="0">
              <a:buNone/>
            </a:pPr>
            <a:r>
              <a:rPr lang="en-AU" sz="1800" b="0" i="0" u="none" strike="noStrike" dirty="0">
                <a:solidFill>
                  <a:srgbClr val="212529"/>
                </a:solidFill>
                <a:effectLst/>
                <a:latin typeface="Arial" panose="020B0604020202020204" pitchFamily="34" charset="0"/>
                <a:cs typeface="Arial" panose="020B0604020202020204" pitchFamily="34" charset="0"/>
              </a:rPr>
              <a:t>Swim</a:t>
            </a:r>
            <a:br>
              <a:rPr lang="en-AU" sz="1800" b="0" i="0" u="none" strike="noStrike" dirty="0">
                <a:solidFill>
                  <a:srgbClr val="212529"/>
                </a:solidFill>
                <a:effectLst/>
                <a:latin typeface="Arial" panose="020B0604020202020204" pitchFamily="34" charset="0"/>
                <a:cs typeface="Arial" panose="020B0604020202020204" pitchFamily="34" charset="0"/>
              </a:rPr>
            </a:br>
            <a:r>
              <a:rPr lang="en-AU" sz="1800" b="0" i="0" u="none" strike="noStrike" dirty="0">
                <a:solidFill>
                  <a:srgbClr val="212529"/>
                </a:solidFill>
                <a:effectLst/>
                <a:latin typeface="Arial" panose="020B0604020202020204" pitchFamily="34" charset="0"/>
                <a:cs typeface="Arial" panose="020B0604020202020204" pitchFamily="34" charset="0"/>
              </a:rPr>
              <a:t>Ski</a:t>
            </a:r>
            <a:br>
              <a:rPr lang="en-AU" sz="1800" b="0" i="0" u="none" strike="noStrike" dirty="0">
                <a:solidFill>
                  <a:srgbClr val="212529"/>
                </a:solidFill>
                <a:effectLst/>
                <a:latin typeface="Arial" panose="020B0604020202020204" pitchFamily="34" charset="0"/>
                <a:cs typeface="Arial" panose="020B0604020202020204" pitchFamily="34" charset="0"/>
              </a:rPr>
            </a:br>
            <a:r>
              <a:rPr lang="en-AU" sz="1800" b="0" i="0" u="none" strike="noStrike" dirty="0">
                <a:solidFill>
                  <a:srgbClr val="212529"/>
                </a:solidFill>
                <a:effectLst/>
                <a:latin typeface="Arial" panose="020B0604020202020204" pitchFamily="34" charset="0"/>
                <a:cs typeface="Arial" panose="020B0604020202020204" pitchFamily="34" charset="0"/>
              </a:rPr>
              <a:t>Board</a:t>
            </a:r>
          </a:p>
          <a:p>
            <a:r>
              <a:rPr lang="en-AU" sz="1800" b="0" i="0" u="none" strike="noStrike" dirty="0">
                <a:solidFill>
                  <a:srgbClr val="212529"/>
                </a:solidFill>
                <a:effectLst/>
                <a:latin typeface="Arial" panose="020B0604020202020204" pitchFamily="34" charset="0"/>
                <a:cs typeface="Arial" panose="020B0604020202020204" pitchFamily="34" charset="0"/>
              </a:rPr>
              <a:t>This draw also applies to the </a:t>
            </a:r>
            <a:r>
              <a:rPr lang="en-AU" sz="1800" dirty="0">
                <a:solidFill>
                  <a:srgbClr val="212529"/>
                </a:solidFill>
                <a:latin typeface="Arial" panose="020B0604020202020204" pitchFamily="34" charset="0"/>
                <a:cs typeface="Arial" panose="020B0604020202020204" pitchFamily="34" charset="0"/>
              </a:rPr>
              <a:t>Master’s Oceanman and Oceanwoman Relay events.</a:t>
            </a:r>
            <a:endParaRPr lang="en-AU" sz="1800" b="0" i="0" u="none" strike="noStrike" dirty="0">
              <a:solidFill>
                <a:srgbClr val="212529"/>
              </a:solidFill>
              <a:effectLst/>
              <a:latin typeface="Arial" panose="020B0604020202020204" pitchFamily="34" charset="0"/>
              <a:cs typeface="Arial" panose="020B0604020202020204" pitchFamily="34" charset="0"/>
            </a:endParaRPr>
          </a:p>
          <a:p>
            <a:pPr marL="594360" lvl="2" indent="0">
              <a:buNone/>
            </a:pPr>
            <a:endParaRPr lang="en-AU" sz="1800" b="0" i="0" u="none" strike="noStrike" dirty="0">
              <a:solidFill>
                <a:srgbClr val="212529"/>
              </a:solidFill>
              <a:effectLst/>
              <a:latin typeface="Arial" panose="020B0604020202020204" pitchFamily="34" charset="0"/>
              <a:cs typeface="Arial" panose="020B0604020202020204" pitchFamily="34" charset="0"/>
            </a:endParaRPr>
          </a:p>
          <a:p>
            <a:pPr marL="594360" lvl="2" indent="0">
              <a:buNone/>
            </a:pPr>
            <a:endParaRPr lang="en-AU" sz="1300" b="0" i="0" u="none" strike="noStrike" dirty="0">
              <a:solidFill>
                <a:srgbClr val="212529"/>
              </a:solidFill>
              <a:effectLst/>
              <a:latin typeface="Arial" panose="020B0604020202020204" pitchFamily="34" charset="0"/>
              <a:cs typeface="Arial" panose="020B0604020202020204" pitchFamily="34" charset="0"/>
            </a:endParaRPr>
          </a:p>
          <a:p>
            <a:pPr algn="l"/>
            <a:endParaRPr lang="en-AU" sz="1700" b="0" i="0" u="none" strike="noStrike" dirty="0">
              <a:solidFill>
                <a:srgbClr val="212529"/>
              </a:solidFill>
              <a:effectLst/>
              <a:latin typeface="Arial" panose="020B0604020202020204" pitchFamily="34" charset="0"/>
              <a:cs typeface="Arial" panose="020B0604020202020204" pitchFamily="34" charset="0"/>
            </a:endParaRPr>
          </a:p>
        </p:txBody>
      </p:sp>
      <p:pic>
        <p:nvPicPr>
          <p:cNvPr id="5" name="Immagine 6">
            <a:extLst>
              <a:ext uri="{FF2B5EF4-FFF2-40B4-BE49-F238E27FC236}">
                <a16:creationId xmlns:a16="http://schemas.microsoft.com/office/drawing/2014/main" id="{2B68D0F9-D531-9AC9-7F69-023B66CB63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04973" y="5113637"/>
            <a:ext cx="1749011" cy="1202725"/>
          </a:xfrm>
          <a:prstGeom prst="rect">
            <a:avLst/>
          </a:prstGeom>
        </p:spPr>
      </p:pic>
    </p:spTree>
    <p:extLst>
      <p:ext uri="{BB962C8B-B14F-4D97-AF65-F5344CB8AC3E}">
        <p14:creationId xmlns:p14="http://schemas.microsoft.com/office/powerpoint/2010/main" val="227060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4F8774-4AAA-C968-35B3-01C51DBB2DA6}"/>
              </a:ext>
            </a:extLst>
          </p:cNvPr>
          <p:cNvSpPr>
            <a:spLocks noGrp="1"/>
          </p:cNvSpPr>
          <p:nvPr>
            <p:ph type="title"/>
          </p:nvPr>
        </p:nvSpPr>
        <p:spPr>
          <a:xfrm>
            <a:off x="1293813" y="2276613"/>
            <a:ext cx="9601252" cy="4304945"/>
          </a:xfrm>
        </p:spPr>
        <p:txBody>
          <a:bodyPr>
            <a:noAutofit/>
          </a:bodyPr>
          <a:lstStyle/>
          <a:p>
            <a:br>
              <a:rPr lang="en-ZA" sz="4400" dirty="0">
                <a:solidFill>
                  <a:schemeClr val="tx1"/>
                </a:solidFill>
                <a:latin typeface="Calibri" panose="020F0502020204030204" pitchFamily="34" charset="0"/>
                <a:cs typeface="Calibri" panose="020F0502020204030204" pitchFamily="34" charset="0"/>
              </a:rPr>
            </a:br>
            <a:br>
              <a:rPr lang="en-ZA" sz="4400" dirty="0">
                <a:solidFill>
                  <a:schemeClr val="tx1"/>
                </a:solidFill>
                <a:latin typeface="Calibri" panose="020F0502020204030204" pitchFamily="34" charset="0"/>
                <a:cs typeface="Calibri" panose="020F0502020204030204" pitchFamily="34" charset="0"/>
              </a:rPr>
            </a:br>
            <a:br>
              <a:rPr lang="en-ZA" sz="4400" dirty="0">
                <a:solidFill>
                  <a:schemeClr val="tx1"/>
                </a:solidFill>
                <a:latin typeface="Calibri" panose="020F0502020204030204" pitchFamily="34" charset="0"/>
                <a:cs typeface="Calibri" panose="020F0502020204030204" pitchFamily="34" charset="0"/>
              </a:rPr>
            </a:br>
            <a:br>
              <a:rPr lang="en-ZA" sz="4400" dirty="0">
                <a:solidFill>
                  <a:schemeClr val="tx1"/>
                </a:solidFill>
                <a:latin typeface="Calibri" panose="020F0502020204030204" pitchFamily="34" charset="0"/>
                <a:cs typeface="Calibri" panose="020F0502020204030204" pitchFamily="34" charset="0"/>
              </a:rPr>
            </a:br>
            <a:r>
              <a:rPr lang="en-ZA" sz="4400" dirty="0">
                <a:solidFill>
                  <a:schemeClr val="tx1"/>
                </a:solidFill>
                <a:latin typeface="Calibri" panose="020F0502020204030204" pitchFamily="34" charset="0"/>
                <a:cs typeface="Calibri" panose="020F0502020204030204" pitchFamily="34" charset="0"/>
              </a:rPr>
              <a:t>The ILS Event Management Committee and the Local Organising Committee records their appreciation and thanks you for officiating at the Lifesaving World Championships (LWC) 2024</a:t>
            </a:r>
            <a:br>
              <a:rPr lang="en-ZA" sz="4400" dirty="0">
                <a:solidFill>
                  <a:schemeClr val="tx1"/>
                </a:solidFill>
                <a:latin typeface="Calibri" panose="020F0502020204030204" pitchFamily="34" charset="0"/>
                <a:cs typeface="Calibri" panose="020F0502020204030204" pitchFamily="34" charset="0"/>
              </a:rPr>
            </a:br>
            <a:r>
              <a:rPr lang="en-ZA" sz="4400" dirty="0">
                <a:solidFill>
                  <a:schemeClr val="tx1"/>
                </a:solidFill>
                <a:latin typeface="Calibri" panose="020F0502020204030204" pitchFamily="34" charset="0"/>
                <a:cs typeface="Calibri" panose="020F0502020204030204" pitchFamily="34" charset="0"/>
              </a:rPr>
              <a:t>Gold Coast, Queensland</a:t>
            </a:r>
            <a:br>
              <a:rPr lang="en-ZA" sz="4400" dirty="0">
                <a:solidFill>
                  <a:schemeClr val="tx1"/>
                </a:solidFill>
                <a:latin typeface="Calibri" panose="020F0502020204030204" pitchFamily="34" charset="0"/>
                <a:cs typeface="Calibri" panose="020F0502020204030204" pitchFamily="34" charset="0"/>
              </a:rPr>
            </a:br>
            <a:r>
              <a:rPr lang="en-ZA" sz="4400" dirty="0">
                <a:solidFill>
                  <a:schemeClr val="tx1"/>
                </a:solidFill>
                <a:latin typeface="Calibri" panose="020F0502020204030204" pitchFamily="34" charset="0"/>
                <a:cs typeface="Calibri" panose="020F0502020204030204" pitchFamily="34" charset="0"/>
              </a:rPr>
              <a:t>Australia</a:t>
            </a:r>
          </a:p>
        </p:txBody>
      </p:sp>
      <p:pic>
        <p:nvPicPr>
          <p:cNvPr id="6" name="Immagine 6">
            <a:extLst>
              <a:ext uri="{FF2B5EF4-FFF2-40B4-BE49-F238E27FC236}">
                <a16:creationId xmlns:a16="http://schemas.microsoft.com/office/drawing/2014/main" id="{46DF8720-4509-8CC1-137E-1142321D97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
        <p:nvSpPr>
          <p:cNvPr id="2" name="Title 1">
            <a:extLst>
              <a:ext uri="{FF2B5EF4-FFF2-40B4-BE49-F238E27FC236}">
                <a16:creationId xmlns:a16="http://schemas.microsoft.com/office/drawing/2014/main" id="{A6E77BA1-9F7E-C32C-2F0E-21446FC58C4B}"/>
              </a:ext>
            </a:extLst>
          </p:cNvPr>
          <p:cNvSpPr txBox="1">
            <a:spLocks/>
          </p:cNvSpPr>
          <p:nvPr/>
        </p:nvSpPr>
        <p:spPr>
          <a:xfrm>
            <a:off x="1341120" y="584166"/>
            <a:ext cx="9509759" cy="10070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accent2">
                    <a:lumMod val="50000"/>
                  </a:schemeClr>
                </a:solidFill>
                <a:latin typeface="+mj-lt"/>
                <a:ea typeface="+mj-ea"/>
                <a:cs typeface="+mj-cs"/>
              </a:defRPr>
            </a:lvl1pPr>
          </a:lstStyle>
          <a:p>
            <a:r>
              <a:rPr lang="en-ZA" b="1" dirty="0">
                <a:solidFill>
                  <a:schemeClr val="tx1"/>
                </a:solidFill>
                <a:latin typeface="Arial" panose="020B0604020202020204" pitchFamily="34" charset="0"/>
                <a:cs typeface="Arial" panose="020B0604020202020204" pitchFamily="34" charset="0"/>
              </a:rPr>
              <a:t>WELCOME</a:t>
            </a:r>
          </a:p>
        </p:txBody>
      </p:sp>
    </p:spTree>
    <p:extLst>
      <p:ext uri="{BB962C8B-B14F-4D97-AF65-F5344CB8AC3E}">
        <p14:creationId xmlns:p14="http://schemas.microsoft.com/office/powerpoint/2010/main" val="160082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1116" y="265176"/>
            <a:ext cx="10159763" cy="1088136"/>
          </a:xfrm>
        </p:spPr>
        <p:txBody>
          <a:bodyPr>
            <a:normAutofit fontScale="90000"/>
          </a:bodyPr>
          <a:lstStyle/>
          <a:p>
            <a:pPr algn="ctr"/>
            <a:r>
              <a:rPr lang="en-ZA" b="1" dirty="0">
                <a:solidFill>
                  <a:schemeClr val="tx1"/>
                </a:solidFill>
                <a:latin typeface="Arial" panose="020B0604020202020204" pitchFamily="34" charset="0"/>
                <a:cs typeface="Arial" panose="020B0604020202020204" pitchFamily="34" charset="0"/>
              </a:rPr>
              <a:t>National Team Oceanman/Oceanwoman Draws</a:t>
            </a:r>
          </a:p>
        </p:txBody>
      </p:sp>
      <p:sp>
        <p:nvSpPr>
          <p:cNvPr id="3" name="Content Placeholder 2"/>
          <p:cNvSpPr>
            <a:spLocks noGrp="1"/>
          </p:cNvSpPr>
          <p:nvPr>
            <p:ph idx="1"/>
          </p:nvPr>
        </p:nvSpPr>
        <p:spPr/>
        <p:txBody>
          <a:bodyPr>
            <a:normAutofit lnSpcReduction="10000"/>
          </a:bodyPr>
          <a:lstStyle/>
          <a:p>
            <a:pPr algn="l"/>
            <a:r>
              <a:rPr lang="en-AU" sz="1700" b="0" i="0" u="none" strike="noStrike" dirty="0">
                <a:solidFill>
                  <a:srgbClr val="212529"/>
                </a:solidFill>
                <a:effectLst/>
                <a:latin typeface="Arial" panose="020B0604020202020204" pitchFamily="34" charset="0"/>
                <a:cs typeface="Arial" panose="020B0604020202020204" pitchFamily="34" charset="0"/>
              </a:rPr>
              <a:t>The National Teams Youth Oceanman and Oceanwoman Relay draw has been undertaken by the ILS EMC. The Draw is:</a:t>
            </a:r>
          </a:p>
          <a:p>
            <a:pPr marL="594360" lvl="2" indent="0">
              <a:buNone/>
            </a:pPr>
            <a:r>
              <a:rPr lang="en-AU" sz="1700" b="0" i="0" u="none" strike="noStrike" dirty="0">
                <a:solidFill>
                  <a:srgbClr val="212529"/>
                </a:solidFill>
                <a:effectLst/>
                <a:latin typeface="Arial" panose="020B0604020202020204" pitchFamily="34" charset="0"/>
                <a:cs typeface="Arial" panose="020B0604020202020204" pitchFamily="34" charset="0"/>
              </a:rPr>
              <a:t>Ski</a:t>
            </a:r>
            <a:br>
              <a:rPr lang="en-AU" sz="1700" b="0" i="0" u="none" strike="noStrike" dirty="0">
                <a:solidFill>
                  <a:srgbClr val="212529"/>
                </a:solidFill>
                <a:effectLst/>
                <a:latin typeface="Arial" panose="020B0604020202020204" pitchFamily="34" charset="0"/>
                <a:cs typeface="Arial" panose="020B0604020202020204" pitchFamily="34" charset="0"/>
              </a:rPr>
            </a:br>
            <a:r>
              <a:rPr lang="en-AU" sz="1700" b="0" i="0" u="none" strike="noStrike" dirty="0">
                <a:solidFill>
                  <a:srgbClr val="212529"/>
                </a:solidFill>
                <a:effectLst/>
                <a:latin typeface="Arial" panose="020B0604020202020204" pitchFamily="34" charset="0"/>
                <a:cs typeface="Arial" panose="020B0604020202020204" pitchFamily="34" charset="0"/>
              </a:rPr>
              <a:t>Swim</a:t>
            </a:r>
            <a:br>
              <a:rPr lang="en-AU" sz="1700" b="0" i="0" u="none" strike="noStrike" dirty="0">
                <a:solidFill>
                  <a:srgbClr val="212529"/>
                </a:solidFill>
                <a:effectLst/>
                <a:latin typeface="Arial" panose="020B0604020202020204" pitchFamily="34" charset="0"/>
                <a:cs typeface="Arial" panose="020B0604020202020204" pitchFamily="34" charset="0"/>
              </a:rPr>
            </a:br>
            <a:r>
              <a:rPr lang="en-AU" sz="1700" b="0" i="0" u="none" strike="noStrike" dirty="0">
                <a:solidFill>
                  <a:srgbClr val="212529"/>
                </a:solidFill>
                <a:effectLst/>
                <a:latin typeface="Arial" panose="020B0604020202020204" pitchFamily="34" charset="0"/>
                <a:cs typeface="Arial" panose="020B0604020202020204" pitchFamily="34" charset="0"/>
              </a:rPr>
              <a:t>Board</a:t>
            </a:r>
          </a:p>
          <a:p>
            <a:r>
              <a:rPr lang="en-AU" sz="1700" b="0" i="0" u="none" strike="noStrike" dirty="0">
                <a:solidFill>
                  <a:srgbClr val="212529"/>
                </a:solidFill>
                <a:effectLst/>
                <a:latin typeface="Arial" panose="020B0604020202020204" pitchFamily="34" charset="0"/>
                <a:cs typeface="Arial" panose="020B0604020202020204" pitchFamily="34" charset="0"/>
              </a:rPr>
              <a:t>The National Teams </a:t>
            </a:r>
            <a:r>
              <a:rPr lang="en-AU" sz="1700" dirty="0">
                <a:solidFill>
                  <a:srgbClr val="212529"/>
                </a:solidFill>
                <a:latin typeface="Arial" panose="020B0604020202020204" pitchFamily="34" charset="0"/>
                <a:cs typeface="Arial" panose="020B0604020202020204" pitchFamily="34" charset="0"/>
              </a:rPr>
              <a:t>Open Oceanman and Oceanwoman Relay draw has been undertaken by the ILS EMC. The Draw is:</a:t>
            </a:r>
          </a:p>
          <a:p>
            <a:pPr marL="594360" lvl="2" indent="0">
              <a:buNone/>
            </a:pPr>
            <a:r>
              <a:rPr lang="en-AU" sz="1700" dirty="0">
                <a:solidFill>
                  <a:srgbClr val="212529"/>
                </a:solidFill>
                <a:latin typeface="Arial" panose="020B0604020202020204" pitchFamily="34" charset="0"/>
                <a:cs typeface="Arial" panose="020B0604020202020204" pitchFamily="34" charset="0"/>
              </a:rPr>
              <a:t>Swim</a:t>
            </a:r>
            <a:br>
              <a:rPr lang="en-AU" sz="1700" dirty="0">
                <a:solidFill>
                  <a:srgbClr val="212529"/>
                </a:solidFill>
                <a:latin typeface="Arial" panose="020B0604020202020204" pitchFamily="34" charset="0"/>
                <a:cs typeface="Arial" panose="020B0604020202020204" pitchFamily="34" charset="0"/>
              </a:rPr>
            </a:br>
            <a:r>
              <a:rPr lang="en-AU" sz="1700" dirty="0">
                <a:solidFill>
                  <a:srgbClr val="212529"/>
                </a:solidFill>
                <a:latin typeface="Arial" panose="020B0604020202020204" pitchFamily="34" charset="0"/>
                <a:cs typeface="Arial" panose="020B0604020202020204" pitchFamily="34" charset="0"/>
              </a:rPr>
              <a:t>Ski</a:t>
            </a:r>
            <a:br>
              <a:rPr lang="en-AU" sz="1700" dirty="0">
                <a:solidFill>
                  <a:srgbClr val="212529"/>
                </a:solidFill>
                <a:latin typeface="Arial" panose="020B0604020202020204" pitchFamily="34" charset="0"/>
                <a:cs typeface="Arial" panose="020B0604020202020204" pitchFamily="34" charset="0"/>
              </a:rPr>
            </a:br>
            <a:r>
              <a:rPr lang="en-AU" sz="1700" dirty="0">
                <a:solidFill>
                  <a:srgbClr val="212529"/>
                </a:solidFill>
                <a:latin typeface="Arial" panose="020B0604020202020204" pitchFamily="34" charset="0"/>
                <a:cs typeface="Arial" panose="020B0604020202020204" pitchFamily="34" charset="0"/>
              </a:rPr>
              <a:t>Board</a:t>
            </a:r>
          </a:p>
          <a:p>
            <a:pPr marL="45720" indent="0" algn="l">
              <a:buNone/>
            </a:pPr>
            <a:r>
              <a:rPr lang="en-AU" sz="1700" b="1" i="0" u="none" strike="noStrike" dirty="0">
                <a:solidFill>
                  <a:srgbClr val="212529"/>
                </a:solidFill>
                <a:effectLst/>
                <a:latin typeface="Arial" panose="020B0604020202020204" pitchFamily="34" charset="0"/>
                <a:cs typeface="Arial" panose="020B0604020202020204" pitchFamily="34" charset="0"/>
              </a:rPr>
              <a:t>Note: </a:t>
            </a:r>
            <a:r>
              <a:rPr lang="en-AU" sz="1700" b="0" i="0" u="none" strike="noStrike" dirty="0">
                <a:solidFill>
                  <a:srgbClr val="212529"/>
                </a:solidFill>
                <a:effectLst/>
                <a:latin typeface="Arial" panose="020B0604020202020204" pitchFamily="34" charset="0"/>
                <a:cs typeface="Arial" panose="020B0604020202020204" pitchFamily="34" charset="0"/>
              </a:rPr>
              <a:t>The National Teams Open and Youth Oceanman, Oceanwoman are conducted as Ocean M events.  The Ocean M and Ocean M Lifesaver Relay courses are all a </a:t>
            </a:r>
            <a:r>
              <a:rPr lang="en-AU" sz="1700" dirty="0">
                <a:solidFill>
                  <a:srgbClr val="212529"/>
                </a:solidFill>
                <a:latin typeface="Arial" panose="020B0604020202020204" pitchFamily="34" charset="0"/>
                <a:cs typeface="Arial" panose="020B0604020202020204" pitchFamily="34" charset="0"/>
              </a:rPr>
              <a:t>fixed water draw of Swim, Board and Ski.</a:t>
            </a:r>
          </a:p>
          <a:p>
            <a:pPr marL="45720" indent="0" algn="l">
              <a:buNone/>
            </a:pPr>
            <a:r>
              <a:rPr lang="en-AU" sz="1700" dirty="0">
                <a:solidFill>
                  <a:srgbClr val="212529"/>
                </a:solidFill>
                <a:latin typeface="Arial" panose="020B0604020202020204" pitchFamily="34" charset="0"/>
                <a:cs typeface="Arial" panose="020B0604020202020204" pitchFamily="34" charset="0"/>
              </a:rPr>
              <a:t>Please  refer to the ILS Competition Rule Book and the LWC2024 Handbook for details.</a:t>
            </a:r>
          </a:p>
          <a:p>
            <a:pPr marL="594360" lvl="2" indent="0">
              <a:buNone/>
            </a:pPr>
            <a:endParaRPr lang="en-AU" sz="1300" b="0" i="0" u="none" strike="noStrike" dirty="0">
              <a:solidFill>
                <a:srgbClr val="212529"/>
              </a:solidFill>
              <a:effectLst/>
              <a:latin typeface="Arial" panose="020B0604020202020204" pitchFamily="34" charset="0"/>
              <a:cs typeface="Arial" panose="020B0604020202020204" pitchFamily="34" charset="0"/>
            </a:endParaRPr>
          </a:p>
          <a:p>
            <a:pPr marL="594360" lvl="2" indent="0">
              <a:buNone/>
            </a:pPr>
            <a:endParaRPr lang="en-AU" sz="1300" b="0" i="0" u="none" strike="noStrike" dirty="0">
              <a:solidFill>
                <a:srgbClr val="212529"/>
              </a:solidFill>
              <a:effectLst/>
              <a:latin typeface="Arial" panose="020B0604020202020204" pitchFamily="34" charset="0"/>
              <a:cs typeface="Arial" panose="020B0604020202020204" pitchFamily="34" charset="0"/>
            </a:endParaRPr>
          </a:p>
          <a:p>
            <a:pPr marL="594360" lvl="2" indent="0">
              <a:buNone/>
            </a:pPr>
            <a:endParaRPr lang="en-AU" sz="1300" b="0" i="0" u="none" strike="noStrike" dirty="0">
              <a:solidFill>
                <a:srgbClr val="212529"/>
              </a:solidFill>
              <a:effectLst/>
              <a:latin typeface="Arial" panose="020B0604020202020204" pitchFamily="34" charset="0"/>
              <a:cs typeface="Arial" panose="020B0604020202020204" pitchFamily="34" charset="0"/>
            </a:endParaRPr>
          </a:p>
          <a:p>
            <a:pPr algn="l"/>
            <a:endParaRPr lang="en-AU" sz="1700" b="0" i="0" u="none" strike="noStrike" dirty="0">
              <a:solidFill>
                <a:srgbClr val="212529"/>
              </a:solidFill>
              <a:effectLst/>
              <a:latin typeface="Arial" panose="020B0604020202020204" pitchFamily="34" charset="0"/>
              <a:cs typeface="Arial" panose="020B0604020202020204" pitchFamily="34" charset="0"/>
            </a:endParaRPr>
          </a:p>
        </p:txBody>
      </p:sp>
      <p:pic>
        <p:nvPicPr>
          <p:cNvPr id="5" name="Immagine 6">
            <a:extLst>
              <a:ext uri="{FF2B5EF4-FFF2-40B4-BE49-F238E27FC236}">
                <a16:creationId xmlns:a16="http://schemas.microsoft.com/office/drawing/2014/main" id="{2B68D0F9-D531-9AC9-7F69-023B66CB63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04973" y="5113637"/>
            <a:ext cx="1749011" cy="1202725"/>
          </a:xfrm>
          <a:prstGeom prst="rect">
            <a:avLst/>
          </a:prstGeom>
        </p:spPr>
      </p:pic>
    </p:spTree>
    <p:extLst>
      <p:ext uri="{BB962C8B-B14F-4D97-AF65-F5344CB8AC3E}">
        <p14:creationId xmlns:p14="http://schemas.microsoft.com/office/powerpoint/2010/main" val="156480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b="1" dirty="0">
                <a:solidFill>
                  <a:schemeClr val="tx1"/>
                </a:solidFill>
                <a:latin typeface="Arial" panose="020B0604020202020204" pitchFamily="34" charset="0"/>
                <a:cs typeface="Arial" panose="020B0604020202020204" pitchFamily="34" charset="0"/>
              </a:rPr>
              <a:t>Interclub Oceanman/Oceanwoman Draws</a:t>
            </a:r>
          </a:p>
        </p:txBody>
      </p:sp>
      <p:sp>
        <p:nvSpPr>
          <p:cNvPr id="3" name="Content Placeholder 2"/>
          <p:cNvSpPr>
            <a:spLocks noGrp="1"/>
          </p:cNvSpPr>
          <p:nvPr>
            <p:ph idx="1"/>
          </p:nvPr>
        </p:nvSpPr>
        <p:spPr/>
        <p:txBody>
          <a:bodyPr>
            <a:normAutofit/>
          </a:bodyPr>
          <a:lstStyle/>
          <a:p>
            <a:pPr algn="l"/>
            <a:r>
              <a:rPr lang="en-AU" sz="1600" b="0" i="0" u="none" strike="noStrike" dirty="0">
                <a:solidFill>
                  <a:srgbClr val="212529"/>
                </a:solidFill>
                <a:effectLst/>
                <a:latin typeface="Arial" panose="020B0604020202020204" pitchFamily="34" charset="0"/>
                <a:cs typeface="Arial" panose="020B0604020202020204" pitchFamily="34" charset="0"/>
              </a:rPr>
              <a:t>The Interclub Youth Oceanman and Oceanwoman Relay draw has been undertaken by the ILS EMC. The Draw is:</a:t>
            </a:r>
          </a:p>
          <a:p>
            <a:pPr marL="594360" lvl="2" indent="0">
              <a:buNone/>
            </a:pPr>
            <a:r>
              <a:rPr lang="en-AU" b="0" i="0" u="none" strike="noStrike" dirty="0">
                <a:solidFill>
                  <a:srgbClr val="212529"/>
                </a:solidFill>
                <a:effectLst/>
                <a:latin typeface="Arial" panose="020B0604020202020204" pitchFamily="34" charset="0"/>
                <a:cs typeface="Arial" panose="020B0604020202020204" pitchFamily="34" charset="0"/>
              </a:rPr>
              <a:t>Swim</a:t>
            </a:r>
            <a:br>
              <a:rPr lang="en-AU" b="0" i="0" u="none" strike="noStrike" dirty="0">
                <a:solidFill>
                  <a:srgbClr val="212529"/>
                </a:solidFill>
                <a:effectLst/>
                <a:latin typeface="Arial" panose="020B0604020202020204" pitchFamily="34" charset="0"/>
                <a:cs typeface="Arial" panose="020B0604020202020204" pitchFamily="34" charset="0"/>
              </a:rPr>
            </a:br>
            <a:r>
              <a:rPr lang="en-AU" b="0" i="0" u="none" strike="noStrike" dirty="0">
                <a:solidFill>
                  <a:srgbClr val="212529"/>
                </a:solidFill>
                <a:effectLst/>
                <a:latin typeface="Arial" panose="020B0604020202020204" pitchFamily="34" charset="0"/>
                <a:cs typeface="Arial" panose="020B0604020202020204" pitchFamily="34" charset="0"/>
              </a:rPr>
              <a:t>Board</a:t>
            </a:r>
            <a:br>
              <a:rPr lang="en-AU" b="0" i="0" u="none" strike="noStrike" dirty="0">
                <a:solidFill>
                  <a:srgbClr val="212529"/>
                </a:solidFill>
                <a:effectLst/>
                <a:latin typeface="Arial" panose="020B0604020202020204" pitchFamily="34" charset="0"/>
                <a:cs typeface="Arial" panose="020B0604020202020204" pitchFamily="34" charset="0"/>
              </a:rPr>
            </a:br>
            <a:r>
              <a:rPr lang="en-AU" b="0" i="0" u="none" strike="noStrike" dirty="0">
                <a:solidFill>
                  <a:srgbClr val="212529"/>
                </a:solidFill>
                <a:effectLst/>
                <a:latin typeface="Arial" panose="020B0604020202020204" pitchFamily="34" charset="0"/>
                <a:cs typeface="Arial" panose="020B0604020202020204" pitchFamily="34" charset="0"/>
              </a:rPr>
              <a:t>Ski</a:t>
            </a:r>
          </a:p>
          <a:p>
            <a:r>
              <a:rPr lang="en-AU" sz="1600" b="0" i="0" u="none" strike="noStrike" dirty="0">
                <a:solidFill>
                  <a:srgbClr val="212529"/>
                </a:solidFill>
                <a:effectLst/>
                <a:latin typeface="Arial" panose="020B0604020202020204" pitchFamily="34" charset="0"/>
                <a:cs typeface="Arial" panose="020B0604020202020204" pitchFamily="34" charset="0"/>
              </a:rPr>
              <a:t>The Interclub </a:t>
            </a:r>
            <a:r>
              <a:rPr lang="en-AU" sz="1600" dirty="0">
                <a:solidFill>
                  <a:srgbClr val="212529"/>
                </a:solidFill>
                <a:latin typeface="Arial" panose="020B0604020202020204" pitchFamily="34" charset="0"/>
                <a:cs typeface="Arial" panose="020B0604020202020204" pitchFamily="34" charset="0"/>
              </a:rPr>
              <a:t>Open Oceanman and Oceanwoman Relay draw has been undertaken by the ILS EMC. The Draw is:</a:t>
            </a:r>
          </a:p>
          <a:p>
            <a:pPr marL="594360" lvl="2" indent="0">
              <a:buNone/>
            </a:pPr>
            <a:r>
              <a:rPr lang="en-AU" dirty="0">
                <a:solidFill>
                  <a:srgbClr val="212529"/>
                </a:solidFill>
                <a:latin typeface="Arial" panose="020B0604020202020204" pitchFamily="34" charset="0"/>
                <a:cs typeface="Arial" panose="020B0604020202020204" pitchFamily="34" charset="0"/>
              </a:rPr>
              <a:t>Board</a:t>
            </a:r>
            <a:br>
              <a:rPr lang="en-AU" dirty="0">
                <a:solidFill>
                  <a:srgbClr val="212529"/>
                </a:solidFill>
                <a:latin typeface="Arial" panose="020B0604020202020204" pitchFamily="34" charset="0"/>
                <a:cs typeface="Arial" panose="020B0604020202020204" pitchFamily="34" charset="0"/>
              </a:rPr>
            </a:br>
            <a:r>
              <a:rPr lang="en-AU" dirty="0">
                <a:solidFill>
                  <a:srgbClr val="212529"/>
                </a:solidFill>
                <a:latin typeface="Arial" panose="020B0604020202020204" pitchFamily="34" charset="0"/>
                <a:cs typeface="Arial" panose="020B0604020202020204" pitchFamily="34" charset="0"/>
              </a:rPr>
              <a:t>Ski</a:t>
            </a:r>
            <a:br>
              <a:rPr lang="en-AU" dirty="0">
                <a:solidFill>
                  <a:srgbClr val="212529"/>
                </a:solidFill>
                <a:latin typeface="Arial" panose="020B0604020202020204" pitchFamily="34" charset="0"/>
                <a:cs typeface="Arial" panose="020B0604020202020204" pitchFamily="34" charset="0"/>
              </a:rPr>
            </a:br>
            <a:r>
              <a:rPr lang="en-AU" dirty="0">
                <a:solidFill>
                  <a:srgbClr val="212529"/>
                </a:solidFill>
                <a:latin typeface="Arial" panose="020B0604020202020204" pitchFamily="34" charset="0"/>
                <a:cs typeface="Arial" panose="020B0604020202020204" pitchFamily="34" charset="0"/>
              </a:rPr>
              <a:t>Swim</a:t>
            </a:r>
          </a:p>
          <a:p>
            <a:pPr marL="45720" indent="0" algn="l">
              <a:buNone/>
            </a:pPr>
            <a:r>
              <a:rPr lang="en-AU" sz="1600" b="1" i="0" u="none" strike="noStrike" dirty="0">
                <a:solidFill>
                  <a:srgbClr val="212529"/>
                </a:solidFill>
                <a:effectLst/>
                <a:latin typeface="Arial" panose="020B0604020202020204" pitchFamily="34" charset="0"/>
                <a:cs typeface="Arial" panose="020B0604020202020204" pitchFamily="34" charset="0"/>
              </a:rPr>
              <a:t>Note: </a:t>
            </a:r>
            <a:r>
              <a:rPr lang="en-AU" sz="1600" b="0" i="0" u="none" strike="noStrike" dirty="0">
                <a:solidFill>
                  <a:srgbClr val="212529"/>
                </a:solidFill>
                <a:effectLst/>
                <a:latin typeface="Arial" panose="020B0604020202020204" pitchFamily="34" charset="0"/>
                <a:cs typeface="Arial" panose="020B0604020202020204" pitchFamily="34" charset="0"/>
              </a:rPr>
              <a:t>The Interclub Open and Youth Oceanman, Oceanwoman are conducted as Ocean M events.  The Ocean M and Ocean M Lifesaver Relay courses are all a </a:t>
            </a:r>
            <a:r>
              <a:rPr lang="en-AU" sz="1600" dirty="0">
                <a:solidFill>
                  <a:srgbClr val="212529"/>
                </a:solidFill>
                <a:latin typeface="Arial" panose="020B0604020202020204" pitchFamily="34" charset="0"/>
                <a:cs typeface="Arial" panose="020B0604020202020204" pitchFamily="34" charset="0"/>
              </a:rPr>
              <a:t>fixed water draw of Swim, Board and Ski. </a:t>
            </a:r>
          </a:p>
          <a:p>
            <a:pPr marL="45720" indent="0" algn="l">
              <a:buNone/>
            </a:pPr>
            <a:r>
              <a:rPr lang="en-AU" sz="1600" dirty="0">
                <a:solidFill>
                  <a:srgbClr val="212529"/>
                </a:solidFill>
                <a:latin typeface="Arial" panose="020B0604020202020204" pitchFamily="34" charset="0"/>
                <a:cs typeface="Arial" panose="020B0604020202020204" pitchFamily="34" charset="0"/>
              </a:rPr>
              <a:t>Please refer to the ILS Competition Rule Book and the LWC2024 Handbook for details.</a:t>
            </a:r>
          </a:p>
          <a:p>
            <a:pPr marL="594360" lvl="2" indent="0">
              <a:buNone/>
            </a:pPr>
            <a:endParaRPr lang="en-AU" b="0" i="0" u="none" strike="noStrike" dirty="0">
              <a:solidFill>
                <a:srgbClr val="212529"/>
              </a:solidFill>
              <a:effectLst/>
              <a:latin typeface="Arial" panose="020B0604020202020204" pitchFamily="34" charset="0"/>
              <a:cs typeface="Arial" panose="020B0604020202020204" pitchFamily="34" charset="0"/>
            </a:endParaRPr>
          </a:p>
          <a:p>
            <a:pPr marL="594360" lvl="2" indent="0">
              <a:buNone/>
            </a:pPr>
            <a:endParaRPr lang="en-AU" sz="1300" b="0" i="0" u="none" strike="noStrike" dirty="0">
              <a:solidFill>
                <a:srgbClr val="212529"/>
              </a:solidFill>
              <a:effectLst/>
              <a:latin typeface="Arial" panose="020B0604020202020204" pitchFamily="34" charset="0"/>
              <a:cs typeface="Arial" panose="020B0604020202020204" pitchFamily="34" charset="0"/>
            </a:endParaRPr>
          </a:p>
          <a:p>
            <a:pPr marL="594360" lvl="2" indent="0">
              <a:buNone/>
            </a:pPr>
            <a:endParaRPr lang="en-AU" sz="1300" b="0" i="0" u="none" strike="noStrike" dirty="0">
              <a:solidFill>
                <a:srgbClr val="212529"/>
              </a:solidFill>
              <a:effectLst/>
              <a:latin typeface="Arial" panose="020B0604020202020204" pitchFamily="34" charset="0"/>
              <a:cs typeface="Arial" panose="020B0604020202020204" pitchFamily="34" charset="0"/>
            </a:endParaRPr>
          </a:p>
          <a:p>
            <a:pPr algn="l"/>
            <a:endParaRPr lang="en-AU" sz="1700" b="0" i="0" u="none" strike="noStrike" dirty="0">
              <a:solidFill>
                <a:srgbClr val="212529"/>
              </a:solidFill>
              <a:effectLst/>
              <a:latin typeface="Arial" panose="020B0604020202020204" pitchFamily="34" charset="0"/>
              <a:cs typeface="Arial" panose="020B0604020202020204" pitchFamily="34" charset="0"/>
            </a:endParaRPr>
          </a:p>
        </p:txBody>
      </p:sp>
      <p:pic>
        <p:nvPicPr>
          <p:cNvPr id="5" name="Immagine 6">
            <a:extLst>
              <a:ext uri="{FF2B5EF4-FFF2-40B4-BE49-F238E27FC236}">
                <a16:creationId xmlns:a16="http://schemas.microsoft.com/office/drawing/2014/main" id="{2B68D0F9-D531-9AC9-7F69-023B66CB63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04973" y="5113637"/>
            <a:ext cx="1749011" cy="1202725"/>
          </a:xfrm>
          <a:prstGeom prst="rect">
            <a:avLst/>
          </a:prstGeom>
        </p:spPr>
      </p:pic>
    </p:spTree>
    <p:extLst>
      <p:ext uri="{BB962C8B-B14F-4D97-AF65-F5344CB8AC3E}">
        <p14:creationId xmlns:p14="http://schemas.microsoft.com/office/powerpoint/2010/main" val="357083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80112"/>
            <a:ext cx="9509759" cy="1088136"/>
          </a:xfrm>
        </p:spPr>
        <p:txBody>
          <a:bodyPr>
            <a:normAutofit/>
          </a:bodyPr>
          <a:lstStyle/>
          <a:p>
            <a:pPr algn="ctr"/>
            <a:r>
              <a:rPr lang="en-ZA" b="1" dirty="0">
                <a:solidFill>
                  <a:schemeClr val="tx1"/>
                </a:solidFill>
                <a:latin typeface="Arial" panose="020B0604020202020204" pitchFamily="34" charset="0"/>
                <a:cs typeface="Arial" panose="020B0604020202020204" pitchFamily="34" charset="0"/>
              </a:rPr>
              <a:t>Ocean M and Ocean M Lifesaver Relay</a:t>
            </a:r>
          </a:p>
        </p:txBody>
      </p:sp>
      <p:sp>
        <p:nvSpPr>
          <p:cNvPr id="3" name="Content Placeholder 2"/>
          <p:cNvSpPr>
            <a:spLocks noGrp="1"/>
          </p:cNvSpPr>
          <p:nvPr>
            <p:ph idx="1"/>
          </p:nvPr>
        </p:nvSpPr>
        <p:spPr>
          <a:xfrm>
            <a:off x="1341120" y="1531086"/>
            <a:ext cx="9509760" cy="4141381"/>
          </a:xfrm>
        </p:spPr>
        <p:txBody>
          <a:bodyPr>
            <a:normAutofit fontScale="92500" lnSpcReduction="20000"/>
          </a:bodyPr>
          <a:lstStyle/>
          <a:p>
            <a:pPr algn="l"/>
            <a:r>
              <a:rPr lang="en-AU" sz="1600" b="0" i="0" u="none" strike="noStrike" dirty="0">
                <a:solidFill>
                  <a:srgbClr val="212529"/>
                </a:solidFill>
                <a:effectLst/>
                <a:latin typeface="Arial" panose="020B0604020202020204" pitchFamily="34" charset="0"/>
                <a:cs typeface="Arial" panose="020B0604020202020204" pitchFamily="34" charset="0"/>
              </a:rPr>
              <a:t>The Men and Women Ocean M and the Mixed Ocean M Lifesaver Relay are the events that ILS are targeting to gain admittance as a sport into the 2032 Olympic Games.</a:t>
            </a:r>
          </a:p>
          <a:p>
            <a:pPr algn="l"/>
            <a:r>
              <a:rPr lang="en-AU" sz="1600" b="0" i="0" u="none" strike="noStrike" dirty="0">
                <a:solidFill>
                  <a:srgbClr val="212529"/>
                </a:solidFill>
                <a:effectLst/>
                <a:latin typeface="Arial" panose="020B0604020202020204" pitchFamily="34" charset="0"/>
                <a:cs typeface="Arial" panose="020B0604020202020204" pitchFamily="34" charset="0"/>
              </a:rPr>
              <a:t>As with LWC2022 it is imperative that these events and the athletes are </a:t>
            </a:r>
            <a:r>
              <a:rPr lang="en-AU" sz="1600" dirty="0">
                <a:solidFill>
                  <a:srgbClr val="212529"/>
                </a:solidFill>
                <a:latin typeface="Arial" panose="020B0604020202020204" pitchFamily="34" charset="0"/>
                <a:cs typeface="Arial" panose="020B0604020202020204" pitchFamily="34" charset="0"/>
              </a:rPr>
              <a:t>showcased in the best light to the the IOC, the AOC, the Brisbane 2032 Olympic organisers and to the world.</a:t>
            </a:r>
          </a:p>
          <a:p>
            <a:pPr algn="l"/>
            <a:r>
              <a:rPr lang="en-AU" sz="1600" b="0" i="0" u="none" strike="noStrike" dirty="0">
                <a:solidFill>
                  <a:srgbClr val="212529"/>
                </a:solidFill>
                <a:effectLst/>
                <a:latin typeface="Arial" panose="020B0604020202020204" pitchFamily="34" charset="0"/>
                <a:cs typeface="Arial" panose="020B0604020202020204" pitchFamily="34" charset="0"/>
              </a:rPr>
              <a:t>Showcasing include the professional “dressing” of the green and gold arena at Kurrawa to best present the events particularly on the days </a:t>
            </a:r>
            <a:r>
              <a:rPr lang="en-AU" sz="1600" dirty="0">
                <a:solidFill>
                  <a:srgbClr val="212529"/>
                </a:solidFill>
                <a:latin typeface="Arial" panose="020B0604020202020204" pitchFamily="34" charset="0"/>
                <a:cs typeface="Arial" panose="020B0604020202020204" pitchFamily="34" charset="0"/>
              </a:rPr>
              <a:t>that the LWC 2024 competition is being livestreamed and recorded at the beach.</a:t>
            </a:r>
          </a:p>
          <a:p>
            <a:pPr algn="l"/>
            <a:r>
              <a:rPr lang="en-AU" sz="1600" dirty="0">
                <a:solidFill>
                  <a:srgbClr val="212529"/>
                </a:solidFill>
                <a:latin typeface="Arial" panose="020B0604020202020204" pitchFamily="34" charset="0"/>
                <a:cs typeface="Arial" panose="020B0604020202020204" pitchFamily="34" charset="0"/>
              </a:rPr>
              <a:t>The event presentation will also include achieving a “clean beach” where the athletes are the prime focus. </a:t>
            </a:r>
          </a:p>
          <a:p>
            <a:pPr algn="l"/>
            <a:r>
              <a:rPr lang="en-AU" sz="1600" dirty="0">
                <a:solidFill>
                  <a:srgbClr val="212529"/>
                </a:solidFill>
                <a:latin typeface="Arial" panose="020B0604020202020204" pitchFamily="34" charset="0"/>
                <a:cs typeface="Arial" panose="020B0604020202020204" pitchFamily="34" charset="0"/>
              </a:rPr>
              <a:t>This means that the role of handlers will be limited to placing craft in the arena before the commencement of competition, then being located to the side of the arena, and a single handler entering the arena only to remove craft immediately at the conclusion of each craft leg. </a:t>
            </a:r>
          </a:p>
          <a:p>
            <a:pPr algn="l"/>
            <a:r>
              <a:rPr lang="en-AU" sz="1600" dirty="0">
                <a:solidFill>
                  <a:srgbClr val="212529"/>
                </a:solidFill>
                <a:latin typeface="Arial" panose="020B0604020202020204" pitchFamily="34" charset="0"/>
                <a:cs typeface="Arial" panose="020B0604020202020204" pitchFamily="34" charset="0"/>
              </a:rPr>
              <a:t>The presence of officials on the competition arena will also be very limited and will be managed by the EMC and the Chief Referee.</a:t>
            </a:r>
          </a:p>
          <a:p>
            <a:pPr algn="l"/>
            <a:r>
              <a:rPr lang="en-AU" sz="1600" dirty="0">
                <a:solidFill>
                  <a:srgbClr val="212529"/>
                </a:solidFill>
                <a:latin typeface="Arial" panose="020B0604020202020204" pitchFamily="34" charset="0"/>
                <a:cs typeface="Arial" panose="020B0604020202020204" pitchFamily="34" charset="0"/>
              </a:rPr>
              <a:t>Please assist by immediately following the instructions of the EMC when requested. The cooperation of all will significantly assist ILS and will be appreciated. </a:t>
            </a:r>
          </a:p>
          <a:p>
            <a:pPr marL="594360" lvl="2" indent="0">
              <a:buNone/>
            </a:pPr>
            <a:endParaRPr lang="en-AU" b="0" i="0" u="none" strike="noStrike" dirty="0">
              <a:solidFill>
                <a:srgbClr val="212529"/>
              </a:solidFill>
              <a:effectLst/>
              <a:latin typeface="Arial" panose="020B0604020202020204" pitchFamily="34" charset="0"/>
              <a:cs typeface="Arial" panose="020B0604020202020204" pitchFamily="34" charset="0"/>
            </a:endParaRPr>
          </a:p>
          <a:p>
            <a:pPr marL="594360" lvl="2" indent="0">
              <a:buNone/>
            </a:pPr>
            <a:endParaRPr lang="en-AU" sz="1300" b="0" i="0" u="none" strike="noStrike" dirty="0">
              <a:solidFill>
                <a:srgbClr val="212529"/>
              </a:solidFill>
              <a:effectLst/>
              <a:latin typeface="Arial" panose="020B0604020202020204" pitchFamily="34" charset="0"/>
              <a:cs typeface="Arial" panose="020B0604020202020204" pitchFamily="34" charset="0"/>
            </a:endParaRPr>
          </a:p>
          <a:p>
            <a:pPr marL="594360" lvl="2" indent="0">
              <a:buNone/>
            </a:pPr>
            <a:endParaRPr lang="en-AU" sz="1300" b="0" i="0" u="none" strike="noStrike" dirty="0">
              <a:solidFill>
                <a:srgbClr val="212529"/>
              </a:solidFill>
              <a:effectLst/>
              <a:latin typeface="Arial" panose="020B0604020202020204" pitchFamily="34" charset="0"/>
              <a:cs typeface="Arial" panose="020B0604020202020204" pitchFamily="34" charset="0"/>
            </a:endParaRPr>
          </a:p>
          <a:p>
            <a:pPr algn="l"/>
            <a:endParaRPr lang="en-AU" sz="1700" b="0" i="0" u="none" strike="noStrike" dirty="0">
              <a:solidFill>
                <a:srgbClr val="212529"/>
              </a:solidFill>
              <a:effectLst/>
              <a:latin typeface="Arial" panose="020B0604020202020204" pitchFamily="34" charset="0"/>
              <a:cs typeface="Arial" panose="020B0604020202020204" pitchFamily="34" charset="0"/>
            </a:endParaRPr>
          </a:p>
        </p:txBody>
      </p:sp>
      <p:pic>
        <p:nvPicPr>
          <p:cNvPr id="5" name="Immagine 6">
            <a:extLst>
              <a:ext uri="{FF2B5EF4-FFF2-40B4-BE49-F238E27FC236}">
                <a16:creationId xmlns:a16="http://schemas.microsoft.com/office/drawing/2014/main" id="{2B68D0F9-D531-9AC9-7F69-023B66CB63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04973" y="5113637"/>
            <a:ext cx="1749011" cy="1202725"/>
          </a:xfrm>
          <a:prstGeom prst="rect">
            <a:avLst/>
          </a:prstGeom>
        </p:spPr>
      </p:pic>
    </p:spTree>
    <p:extLst>
      <p:ext uri="{BB962C8B-B14F-4D97-AF65-F5344CB8AC3E}">
        <p14:creationId xmlns:p14="http://schemas.microsoft.com/office/powerpoint/2010/main" val="62548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5A7BF-42BB-73C9-086D-E3D04175954D}"/>
              </a:ext>
            </a:extLst>
          </p:cNvPr>
          <p:cNvSpPr>
            <a:spLocks noGrp="1"/>
          </p:cNvSpPr>
          <p:nvPr>
            <p:ph type="title"/>
          </p:nvPr>
        </p:nvSpPr>
        <p:spPr/>
        <p:txBody>
          <a:bodyPr/>
          <a:lstStyle/>
          <a:p>
            <a:pPr algn="ctr"/>
            <a:r>
              <a:rPr lang="en-ZA" b="1" dirty="0">
                <a:solidFill>
                  <a:schemeClr val="tx1"/>
                </a:solidFill>
                <a:latin typeface="Arial" panose="020B0604020202020204" pitchFamily="34" charset="0"/>
                <a:cs typeface="Arial" panose="020B0604020202020204" pitchFamily="34" charset="0"/>
              </a:rPr>
              <a:t>Opening of the Championships</a:t>
            </a:r>
          </a:p>
        </p:txBody>
      </p:sp>
      <p:sp>
        <p:nvSpPr>
          <p:cNvPr id="3" name="Content Placeholder 2">
            <a:extLst>
              <a:ext uri="{FF2B5EF4-FFF2-40B4-BE49-F238E27FC236}">
                <a16:creationId xmlns:a16="http://schemas.microsoft.com/office/drawing/2014/main" id="{EE135052-AE1C-19E9-71C8-866728D472A6}"/>
              </a:ext>
            </a:extLst>
          </p:cNvPr>
          <p:cNvSpPr>
            <a:spLocks noGrp="1"/>
          </p:cNvSpPr>
          <p:nvPr>
            <p:ph idx="1"/>
          </p:nvPr>
        </p:nvSpPr>
        <p:spPr>
          <a:xfrm>
            <a:off x="1341120" y="1718012"/>
            <a:ext cx="9509760" cy="3635477"/>
          </a:xfrm>
        </p:spPr>
        <p:txBody>
          <a:bodyPr>
            <a:normAutofit fontScale="92500"/>
          </a:bodyPr>
          <a:lstStyle/>
          <a:p>
            <a:r>
              <a:rPr lang="en-ZA" sz="2400" dirty="0">
                <a:solidFill>
                  <a:schemeClr val="tx1"/>
                </a:solidFill>
                <a:latin typeface="Arial" panose="020B0604020202020204" pitchFamily="34" charset="0"/>
                <a:cs typeface="Arial" panose="020B0604020202020204" pitchFamily="34" charset="0"/>
              </a:rPr>
              <a:t>For each LWC (e.g. Masters, Interclub, Surf Boats, etc), there will be an opening of the Championships.</a:t>
            </a:r>
          </a:p>
          <a:p>
            <a:r>
              <a:rPr lang="en-ZA" sz="2400" dirty="0">
                <a:solidFill>
                  <a:schemeClr val="tx1"/>
                </a:solidFill>
                <a:latin typeface="Arial" panose="020B0604020202020204" pitchFamily="34" charset="0"/>
                <a:cs typeface="Arial" panose="020B0604020202020204" pitchFamily="34" charset="0"/>
              </a:rPr>
              <a:t>The format is that the Commentator will read a set script, declare the Championships open and play the ILS hymn.</a:t>
            </a:r>
          </a:p>
          <a:p>
            <a:r>
              <a:rPr lang="en-ZA" sz="2400" dirty="0">
                <a:solidFill>
                  <a:schemeClr val="tx1"/>
                </a:solidFill>
                <a:latin typeface="Arial" panose="020B0604020202020204" pitchFamily="34" charset="0"/>
                <a:cs typeface="Arial" panose="020B0604020202020204" pitchFamily="34" charset="0"/>
              </a:rPr>
              <a:t>The National Teams Open and Youth LWCs Opening Ceremonies will be encompassed in the LWC 2024 Grand Opening Ceremony Commencing at 15h30. National Teams should assemble in Victoria Park at 15h00 ready to parade about 400m along the Victoria Street Mall to </a:t>
            </a:r>
            <a:r>
              <a:rPr lang="en-ZA" sz="2400" dirty="0" err="1">
                <a:solidFill>
                  <a:schemeClr val="tx1"/>
                </a:solidFill>
                <a:latin typeface="Arial" panose="020B0604020202020204" pitchFamily="34" charset="0"/>
                <a:cs typeface="Arial" panose="020B0604020202020204" pitchFamily="34" charset="0"/>
              </a:rPr>
              <a:t>Kurrawa</a:t>
            </a:r>
            <a:r>
              <a:rPr lang="en-ZA" sz="2400" dirty="0">
                <a:solidFill>
                  <a:schemeClr val="tx1"/>
                </a:solidFill>
                <a:latin typeface="Arial" panose="020B0604020202020204" pitchFamily="34" charset="0"/>
                <a:cs typeface="Arial" panose="020B0604020202020204" pitchFamily="34" charset="0"/>
              </a:rPr>
              <a:t> Park, for the ceremony that commences at 16h00. All other Teams and Officials are encouraged to participate.</a:t>
            </a:r>
          </a:p>
          <a:p>
            <a:endParaRPr lang="en-ZA" sz="2400" dirty="0">
              <a:solidFill>
                <a:schemeClr val="tx1"/>
              </a:solidFill>
              <a:latin typeface="Arial" panose="020B0604020202020204" pitchFamily="34" charset="0"/>
              <a:cs typeface="Arial" panose="020B0604020202020204" pitchFamily="34" charset="0"/>
            </a:endParaRPr>
          </a:p>
        </p:txBody>
      </p:sp>
      <p:pic>
        <p:nvPicPr>
          <p:cNvPr id="4" name="Immagine 6">
            <a:extLst>
              <a:ext uri="{FF2B5EF4-FFF2-40B4-BE49-F238E27FC236}">
                <a16:creationId xmlns:a16="http://schemas.microsoft.com/office/drawing/2014/main" id="{3ECA99E0-A967-B7A1-7942-74D13607BE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246820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5A7BF-42BB-73C9-086D-E3D04175954D}"/>
              </a:ext>
            </a:extLst>
          </p:cNvPr>
          <p:cNvSpPr>
            <a:spLocks noGrp="1"/>
          </p:cNvSpPr>
          <p:nvPr>
            <p:ph type="title"/>
          </p:nvPr>
        </p:nvSpPr>
        <p:spPr>
          <a:xfrm>
            <a:off x="1341120" y="41883"/>
            <a:ext cx="9509759" cy="1088136"/>
          </a:xfrm>
        </p:spPr>
        <p:txBody>
          <a:bodyPr>
            <a:normAutofit/>
          </a:bodyPr>
          <a:lstStyle/>
          <a:p>
            <a:pPr algn="ctr"/>
            <a:r>
              <a:rPr lang="en-ZA" b="1" dirty="0">
                <a:solidFill>
                  <a:schemeClr val="tx1"/>
                </a:solidFill>
                <a:latin typeface="Arial" panose="020B0604020202020204" pitchFamily="34" charset="0"/>
                <a:cs typeface="Arial" panose="020B0604020202020204" pitchFamily="34" charset="0"/>
              </a:rPr>
              <a:t>Opening Ceremony Parade</a:t>
            </a:r>
          </a:p>
        </p:txBody>
      </p:sp>
      <p:pic>
        <p:nvPicPr>
          <p:cNvPr id="5" name="Content Placeholder 4">
            <a:extLst>
              <a:ext uri="{FF2B5EF4-FFF2-40B4-BE49-F238E27FC236}">
                <a16:creationId xmlns:a16="http://schemas.microsoft.com/office/drawing/2014/main" id="{EF697030-E05F-2234-6418-0ED68F30E075}"/>
              </a:ext>
            </a:extLst>
          </p:cNvPr>
          <p:cNvPicPr>
            <a:picLocks noGrp="1" noChangeAspect="1"/>
          </p:cNvPicPr>
          <p:nvPr>
            <p:ph idx="1"/>
          </p:nvPr>
        </p:nvPicPr>
        <p:blipFill>
          <a:blip r:embed="rId2"/>
          <a:stretch>
            <a:fillRect/>
          </a:stretch>
        </p:blipFill>
        <p:spPr>
          <a:xfrm>
            <a:off x="1341120" y="1353312"/>
            <a:ext cx="9846331" cy="4219857"/>
          </a:xfrm>
          <a:prstGeom prst="rect">
            <a:avLst/>
          </a:prstGeom>
        </p:spPr>
      </p:pic>
      <p:pic>
        <p:nvPicPr>
          <p:cNvPr id="4" name="Immagine 6">
            <a:extLst>
              <a:ext uri="{FF2B5EF4-FFF2-40B4-BE49-F238E27FC236}">
                <a16:creationId xmlns:a16="http://schemas.microsoft.com/office/drawing/2014/main" id="{3ECA99E0-A967-B7A1-7942-74D13607BE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287818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B87A-73B6-38D3-F605-2D136AD22979}"/>
              </a:ext>
            </a:extLst>
          </p:cNvPr>
          <p:cNvSpPr>
            <a:spLocks noGrp="1"/>
          </p:cNvSpPr>
          <p:nvPr>
            <p:ph type="title"/>
          </p:nvPr>
        </p:nvSpPr>
        <p:spPr>
          <a:xfrm>
            <a:off x="1341120" y="148213"/>
            <a:ext cx="9509759" cy="1088136"/>
          </a:xfrm>
        </p:spPr>
        <p:txBody>
          <a:bodyPr/>
          <a:lstStyle/>
          <a:p>
            <a:pPr algn="ctr"/>
            <a:r>
              <a:rPr lang="en-ZA" b="1" dirty="0">
                <a:latin typeface="Arial" panose="020B0604020202020204" pitchFamily="34" charset="0"/>
                <a:cs typeface="Arial" panose="020B0604020202020204" pitchFamily="34" charset="0"/>
              </a:rPr>
              <a:t>Equipment and Scrutineering</a:t>
            </a:r>
          </a:p>
        </p:txBody>
      </p:sp>
      <p:sp>
        <p:nvSpPr>
          <p:cNvPr id="3" name="Content Placeholder 2">
            <a:extLst>
              <a:ext uri="{FF2B5EF4-FFF2-40B4-BE49-F238E27FC236}">
                <a16:creationId xmlns:a16="http://schemas.microsoft.com/office/drawing/2014/main" id="{7E0A8B9C-F1F2-7DAE-B427-6479D73EB83B}"/>
              </a:ext>
            </a:extLst>
          </p:cNvPr>
          <p:cNvSpPr>
            <a:spLocks noGrp="1"/>
          </p:cNvSpPr>
          <p:nvPr>
            <p:ph idx="1"/>
          </p:nvPr>
        </p:nvSpPr>
        <p:spPr>
          <a:xfrm>
            <a:off x="1041991" y="1329070"/>
            <a:ext cx="9808889" cy="4385930"/>
          </a:xfrm>
        </p:spPr>
        <p:txBody>
          <a:bodyPr>
            <a:normAutofit fontScale="77500" lnSpcReduction="20000"/>
          </a:bodyPr>
          <a:lstStyle/>
          <a:p>
            <a:r>
              <a:rPr lang="en-ZA" dirty="0">
                <a:solidFill>
                  <a:schemeClr val="tx1"/>
                </a:solidFill>
                <a:latin typeface="Arial" panose="020B0604020202020204" pitchFamily="34" charset="0"/>
                <a:cs typeface="Arial" panose="020B0604020202020204" pitchFamily="34" charset="0"/>
              </a:rPr>
              <a:t>Competitors must use the supplied manikins, rescue tubes and IRBs in events.</a:t>
            </a:r>
          </a:p>
          <a:p>
            <a:r>
              <a:rPr lang="en-ZA" dirty="0">
                <a:solidFill>
                  <a:schemeClr val="tx1"/>
                </a:solidFill>
                <a:latin typeface="Arial" panose="020B0604020202020204" pitchFamily="34" charset="0"/>
                <a:cs typeface="Arial" panose="020B0604020202020204" pitchFamily="34" charset="0"/>
              </a:rPr>
              <a:t>Competitors may use the own boards and skis, paddles, fins and surfboats in events.</a:t>
            </a:r>
          </a:p>
          <a:p>
            <a:r>
              <a:rPr lang="en-ZA" dirty="0">
                <a:solidFill>
                  <a:schemeClr val="tx1"/>
                </a:solidFill>
                <a:latin typeface="Arial" panose="020B0604020202020204" pitchFamily="34" charset="0"/>
                <a:cs typeface="Arial" panose="020B0604020202020204" pitchFamily="34" charset="0"/>
              </a:rPr>
              <a:t>There is also a pool of boards and skis and paddles that competitors can use. </a:t>
            </a:r>
          </a:p>
          <a:p>
            <a:r>
              <a:rPr lang="en-ZA" dirty="0">
                <a:solidFill>
                  <a:schemeClr val="tx1"/>
                </a:solidFill>
                <a:latin typeface="Arial" panose="020B0604020202020204" pitchFamily="34" charset="0"/>
                <a:cs typeface="Arial" panose="020B0604020202020204" pitchFamily="34" charset="0"/>
              </a:rPr>
              <a:t>All competitor provided boards, skis, and fins used in the National Teams LWCs must be scrutineered before use in competition.</a:t>
            </a:r>
          </a:p>
          <a:p>
            <a:r>
              <a:rPr lang="en-ZA" dirty="0">
                <a:solidFill>
                  <a:schemeClr val="tx1"/>
                </a:solidFill>
                <a:latin typeface="Arial" panose="020B0604020202020204" pitchFamily="34" charset="0"/>
                <a:cs typeface="Arial" panose="020B0604020202020204" pitchFamily="34" charset="0"/>
              </a:rPr>
              <a:t>There is no compulsory scrutineering of competitor provided commitment to be used in Interclub and Masters LWCs.  However, competitors may have their equipment scrutineered if they so wish.</a:t>
            </a:r>
          </a:p>
          <a:p>
            <a:r>
              <a:rPr lang="en-ZA" dirty="0">
                <a:solidFill>
                  <a:schemeClr val="tx1"/>
                </a:solidFill>
                <a:latin typeface="Arial" panose="020B0604020202020204" pitchFamily="34" charset="0"/>
                <a:cs typeface="Arial" panose="020B0604020202020204" pitchFamily="34" charset="0"/>
              </a:rPr>
              <a:t>For Surf Boats a safety check will occur before the boats are taken onto the beach.</a:t>
            </a:r>
          </a:p>
          <a:p>
            <a:r>
              <a:rPr lang="en-ZA" dirty="0">
                <a:solidFill>
                  <a:schemeClr val="tx1"/>
                </a:solidFill>
                <a:latin typeface="Arial" panose="020B0604020202020204" pitchFamily="34" charset="0"/>
                <a:cs typeface="Arial" panose="020B0604020202020204" pitchFamily="34" charset="0"/>
              </a:rPr>
              <a:t>A scrutineering area will be set up at the ocean venue for craft, fins and boats and will be open before and during the competition.</a:t>
            </a:r>
          </a:p>
          <a:p>
            <a:r>
              <a:rPr lang="en-ZA" dirty="0">
                <a:solidFill>
                  <a:schemeClr val="tx1"/>
                </a:solidFill>
                <a:latin typeface="Arial" panose="020B0604020202020204" pitchFamily="34" charset="0"/>
                <a:cs typeface="Arial" panose="020B0604020202020204" pitchFamily="34" charset="0"/>
              </a:rPr>
              <a:t>Fins can also be scrutineered at the pool venue outside of marshalling and will be open before and during the competition.</a:t>
            </a:r>
          </a:p>
          <a:p>
            <a:r>
              <a:rPr lang="en-ZA" dirty="0">
                <a:solidFill>
                  <a:schemeClr val="tx1"/>
                </a:solidFill>
                <a:latin typeface="Arial" panose="020B0604020202020204" pitchFamily="34" charset="0"/>
                <a:cs typeface="Arial" panose="020B0604020202020204" pitchFamily="34" charset="0"/>
              </a:rPr>
              <a:t>Random scrutineering may also occur at any time at the discretion of the officials.</a:t>
            </a: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p:txBody>
      </p:sp>
      <p:pic>
        <p:nvPicPr>
          <p:cNvPr id="4" name="Immagine 6">
            <a:extLst>
              <a:ext uri="{FF2B5EF4-FFF2-40B4-BE49-F238E27FC236}">
                <a16:creationId xmlns:a16="http://schemas.microsoft.com/office/drawing/2014/main" id="{893E1DFD-0711-AFF8-34E3-21A32AC0B30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62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407BFE-DFAC-3236-8BFC-73257F1869E6}"/>
              </a:ext>
            </a:extLst>
          </p:cNvPr>
          <p:cNvSpPr>
            <a:spLocks noGrp="1"/>
          </p:cNvSpPr>
          <p:nvPr>
            <p:ph type="title"/>
          </p:nvPr>
        </p:nvSpPr>
        <p:spPr>
          <a:xfrm>
            <a:off x="1341120" y="881866"/>
            <a:ext cx="9509759" cy="737714"/>
          </a:xfrm>
        </p:spPr>
        <p:txBody>
          <a:bodyPr/>
          <a:lstStyle/>
          <a:p>
            <a:pPr algn="ctr"/>
            <a:r>
              <a:rPr lang="en-ZA" b="1" dirty="0">
                <a:latin typeface="Arial" panose="020B0604020202020204" pitchFamily="34" charset="0"/>
                <a:cs typeface="Arial" panose="020B0604020202020204" pitchFamily="34" charset="0"/>
              </a:rPr>
              <a:t>Protests and Appeals</a:t>
            </a:r>
          </a:p>
        </p:txBody>
      </p:sp>
      <p:sp>
        <p:nvSpPr>
          <p:cNvPr id="6" name="Content Placeholder 5">
            <a:extLst>
              <a:ext uri="{FF2B5EF4-FFF2-40B4-BE49-F238E27FC236}">
                <a16:creationId xmlns:a16="http://schemas.microsoft.com/office/drawing/2014/main" id="{6CD1A606-2F17-96D3-E95F-62E2B28FDB2B}"/>
              </a:ext>
            </a:extLst>
          </p:cNvPr>
          <p:cNvSpPr>
            <a:spLocks noGrp="1"/>
          </p:cNvSpPr>
          <p:nvPr>
            <p:ph idx="1"/>
          </p:nvPr>
        </p:nvSpPr>
        <p:spPr>
          <a:xfrm>
            <a:off x="1341120" y="1700527"/>
            <a:ext cx="9509760" cy="3536004"/>
          </a:xfrm>
        </p:spPr>
        <p:txBody>
          <a:bodyPr>
            <a:normAutofit lnSpcReduction="10000"/>
          </a:bodyPr>
          <a:lstStyle/>
          <a:p>
            <a:endParaRPr lang="en-AU"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Protests and Appeals are permitted on the basis detailed in the ILS Competition Rulebook and LWC2024 Handbook.</a:t>
            </a:r>
          </a:p>
          <a:p>
            <a:r>
              <a:rPr lang="en-AU" dirty="0">
                <a:solidFill>
                  <a:schemeClr val="tx1"/>
                </a:solidFill>
                <a:latin typeface="Arial" panose="020B0604020202020204" pitchFamily="34" charset="0"/>
                <a:cs typeface="Arial" panose="020B0604020202020204" pitchFamily="34" charset="0"/>
              </a:rPr>
              <a:t>Appeal forms will be available from the Competitor Liaison Officials. Teams may also present forms printed from the ILS Competition Rulebook </a:t>
            </a:r>
          </a:p>
          <a:p>
            <a:r>
              <a:rPr lang="en-AU" dirty="0">
                <a:solidFill>
                  <a:schemeClr val="tx1"/>
                </a:solidFill>
                <a:latin typeface="Arial" panose="020B0604020202020204" pitchFamily="34" charset="0"/>
                <a:cs typeface="Arial" panose="020B0604020202020204" pitchFamily="34" charset="0"/>
              </a:rPr>
              <a:t>Appeals fees are AUD$200 for individual events and AUD$300 for team events. </a:t>
            </a:r>
          </a:p>
          <a:p>
            <a:r>
              <a:rPr lang="en-AU" dirty="0">
                <a:solidFill>
                  <a:schemeClr val="tx1"/>
                </a:solidFill>
                <a:latin typeface="Arial" panose="020B0604020202020204" pitchFamily="34" charset="0"/>
                <a:cs typeface="Arial" panose="020B0604020202020204" pitchFamily="34" charset="0"/>
              </a:rPr>
              <a:t>Appeal fees must be paid in cash and before an appeal is heard.  A receipt will be provided.</a:t>
            </a:r>
          </a:p>
          <a:p>
            <a:r>
              <a:rPr lang="en-AU" dirty="0">
                <a:solidFill>
                  <a:schemeClr val="tx1"/>
                </a:solidFill>
                <a:latin typeface="Arial" panose="020B0604020202020204" pitchFamily="34" charset="0"/>
                <a:cs typeface="Arial" panose="020B0604020202020204" pitchFamily="34" charset="0"/>
              </a:rPr>
              <a:t>Fees are refunded if an appeal is upheld.</a:t>
            </a:r>
          </a:p>
          <a:p>
            <a:endParaRPr lang="en-AU" sz="2000" dirty="0">
              <a:solidFill>
                <a:schemeClr val="tx1"/>
              </a:solidFill>
            </a:endParaRPr>
          </a:p>
          <a:p>
            <a:endParaRPr lang="en-AU" dirty="0">
              <a:solidFill>
                <a:schemeClr val="tx1"/>
              </a:solidFill>
              <a:latin typeface="Arial" panose="020B0604020202020204" pitchFamily="34" charset="0"/>
              <a:cs typeface="Arial" panose="020B0604020202020204" pitchFamily="34" charset="0"/>
            </a:endParaRPr>
          </a:p>
          <a:p>
            <a:endParaRPr lang="en-AU" dirty="0">
              <a:solidFill>
                <a:schemeClr val="tx1"/>
              </a:solidFill>
              <a:latin typeface="Arial" panose="020B0604020202020204" pitchFamily="34" charset="0"/>
              <a:cs typeface="Arial" panose="020B0604020202020204" pitchFamily="34" charset="0"/>
            </a:endParaRPr>
          </a:p>
          <a:p>
            <a:endParaRPr lang="en-ZA" dirty="0"/>
          </a:p>
        </p:txBody>
      </p:sp>
      <p:pic>
        <p:nvPicPr>
          <p:cNvPr id="7" name="Immagine 6">
            <a:extLst>
              <a:ext uri="{FF2B5EF4-FFF2-40B4-BE49-F238E27FC236}">
                <a16:creationId xmlns:a16="http://schemas.microsoft.com/office/drawing/2014/main" id="{E4E6ED72-4E42-7F2A-9BE3-163C75B741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354002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B5E96-BBB8-8DEF-A2AC-B43FB06735D4}"/>
              </a:ext>
            </a:extLst>
          </p:cNvPr>
          <p:cNvSpPr>
            <a:spLocks noGrp="1"/>
          </p:cNvSpPr>
          <p:nvPr>
            <p:ph type="title"/>
          </p:nvPr>
        </p:nvSpPr>
        <p:spPr/>
        <p:txBody>
          <a:bodyPr/>
          <a:lstStyle/>
          <a:p>
            <a:pPr algn="ctr"/>
            <a:r>
              <a:rPr lang="en-ZA" b="1" dirty="0">
                <a:latin typeface="Arial" panose="020B0604020202020204" pitchFamily="34" charset="0"/>
                <a:cs typeface="Arial" panose="020B0604020202020204" pitchFamily="34" charset="0"/>
              </a:rPr>
              <a:t>Complaints/Comments</a:t>
            </a:r>
          </a:p>
        </p:txBody>
      </p:sp>
      <p:sp>
        <p:nvSpPr>
          <p:cNvPr id="3" name="Content Placeholder 2">
            <a:extLst>
              <a:ext uri="{FF2B5EF4-FFF2-40B4-BE49-F238E27FC236}">
                <a16:creationId xmlns:a16="http://schemas.microsoft.com/office/drawing/2014/main" id="{B01C059D-A006-E8D5-E655-ACEEF0ADBE15}"/>
              </a:ext>
            </a:extLst>
          </p:cNvPr>
          <p:cNvSpPr>
            <a:spLocks noGrp="1"/>
          </p:cNvSpPr>
          <p:nvPr>
            <p:ph idx="1"/>
          </p:nvPr>
        </p:nvSpPr>
        <p:spPr/>
        <p:txBody>
          <a:bodyPr/>
          <a:lstStyle/>
          <a:p>
            <a:r>
              <a:rPr lang="en-ZA" dirty="0">
                <a:solidFill>
                  <a:schemeClr val="tx1"/>
                </a:solidFill>
                <a:latin typeface="Arial" panose="020B0604020202020204" pitchFamily="34" charset="0"/>
                <a:cs typeface="Arial" panose="020B0604020202020204" pitchFamily="34" charset="0"/>
              </a:rPr>
              <a:t>If you have any complaint or comment regarding any official, your first contact should be with the Chief Referee of the LWC.</a:t>
            </a:r>
          </a:p>
          <a:p>
            <a:r>
              <a:rPr lang="en-ZA" dirty="0">
                <a:solidFill>
                  <a:schemeClr val="tx1"/>
                </a:solidFill>
                <a:latin typeface="Arial" panose="020B0604020202020204" pitchFamily="34" charset="0"/>
                <a:cs typeface="Arial" panose="020B0604020202020204" pitchFamily="34" charset="0"/>
              </a:rPr>
              <a:t>Any other complaints/comments can be addressed to the Chairman of the ILS Sport Commission, Dave Thompson or the Secretary of the Sport Commission, Jelle Meintsma.</a:t>
            </a:r>
          </a:p>
          <a:p>
            <a:r>
              <a:rPr lang="en-ZA" dirty="0">
                <a:solidFill>
                  <a:schemeClr val="tx1"/>
                </a:solidFill>
                <a:latin typeface="Arial" panose="020B0604020202020204" pitchFamily="34" charset="0"/>
                <a:cs typeface="Arial" panose="020B0604020202020204" pitchFamily="34" charset="0"/>
              </a:rPr>
              <a:t>The Ocean Competition Committee Chair Greg Allum will also be available to assist particularly if Jelle or Dave are not immediately available.</a:t>
            </a:r>
          </a:p>
        </p:txBody>
      </p:sp>
      <p:pic>
        <p:nvPicPr>
          <p:cNvPr id="4" name="Immagine 6">
            <a:extLst>
              <a:ext uri="{FF2B5EF4-FFF2-40B4-BE49-F238E27FC236}">
                <a16:creationId xmlns:a16="http://schemas.microsoft.com/office/drawing/2014/main" id="{07EA9CBC-9494-5A01-5134-5EAC8C690B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127562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11760"/>
            <a:ext cx="9509759" cy="812800"/>
          </a:xfrm>
        </p:spPr>
        <p:txBody>
          <a:bodyPr>
            <a:normAutofit/>
          </a:bodyPr>
          <a:lstStyle/>
          <a:p>
            <a:pPr algn="ctr"/>
            <a:r>
              <a:rPr lang="nl-NL" b="1" dirty="0">
                <a:solidFill>
                  <a:schemeClr val="tx1"/>
                </a:solidFill>
                <a:latin typeface="Arial" panose="020B0604020202020204" pitchFamily="34" charset="0"/>
                <a:cs typeface="Arial" panose="020B0604020202020204" pitchFamily="34" charset="0"/>
              </a:rPr>
              <a:t>Safety - Overview</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41120" y="1087120"/>
            <a:ext cx="9509760" cy="4627880"/>
          </a:xfrm>
        </p:spPr>
        <p:txBody>
          <a:bodyPr>
            <a:noAutofit/>
          </a:bodyPr>
          <a:lstStyle/>
          <a:p>
            <a:r>
              <a:rPr lang="en-US" sz="2400" dirty="0">
                <a:solidFill>
                  <a:schemeClr val="tx1"/>
                </a:solidFill>
                <a:latin typeface="Arial" panose="020B0604020202020204" pitchFamily="34" charset="0"/>
                <a:cs typeface="Arial" panose="020B0604020202020204" pitchFamily="34" charset="0"/>
              </a:rPr>
              <a:t>It is compulsory that that all Officials undertake the Safety Induction before arriving on the Gold Coast for the LWC.</a:t>
            </a:r>
          </a:p>
          <a:p>
            <a:r>
              <a:rPr lang="en-US" sz="2400" dirty="0">
                <a:solidFill>
                  <a:schemeClr val="tx1"/>
                </a:solidFill>
                <a:latin typeface="Arial" panose="020B0604020202020204" pitchFamily="34" charset="0"/>
                <a:cs typeface="Arial" panose="020B0604020202020204" pitchFamily="34" charset="0"/>
              </a:rPr>
              <a:t>If not already completed download </a:t>
            </a:r>
            <a:r>
              <a:rPr lang="en-US" sz="24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US" sz="2400" dirty="0">
                <a:solidFill>
                  <a:schemeClr val="tx1"/>
                </a:solidFill>
                <a:latin typeface="Arial" panose="020B0604020202020204" pitchFamily="34" charset="0"/>
                <a:cs typeface="Arial" panose="020B0604020202020204" pitchFamily="34" charset="0"/>
              </a:rPr>
              <a:t>.</a:t>
            </a:r>
          </a:p>
          <a:p>
            <a:r>
              <a:rPr lang="en-US" sz="2400" dirty="0">
                <a:solidFill>
                  <a:schemeClr val="tx1"/>
                </a:solidFill>
                <a:latin typeface="Arial" panose="020B0604020202020204" pitchFamily="34" charset="0"/>
                <a:cs typeface="Arial" panose="020B0604020202020204" pitchFamily="34" charset="0"/>
              </a:rPr>
              <a:t>When registering at LWC2024 and receiving your accreditation, etc., you will be required to acknowledge your completion of the Safety Induction.</a:t>
            </a:r>
          </a:p>
          <a:p>
            <a:r>
              <a:rPr lang="en-US" sz="2400" dirty="0">
                <a:solidFill>
                  <a:schemeClr val="tx1"/>
                </a:solidFill>
                <a:latin typeface="Arial" panose="020B0604020202020204" pitchFamily="34" charset="0"/>
                <a:cs typeface="Arial" panose="020B0604020202020204" pitchFamily="34" charset="0"/>
              </a:rPr>
              <a:t>You will also receive a daily safety briefing from your Referee.</a:t>
            </a:r>
          </a:p>
          <a:p>
            <a:r>
              <a:rPr lang="en-US" sz="2400" dirty="0">
                <a:solidFill>
                  <a:schemeClr val="tx1"/>
                </a:solidFill>
                <a:latin typeface="Arial" panose="020B0604020202020204" pitchFamily="34" charset="0"/>
                <a:cs typeface="Arial" panose="020B0604020202020204" pitchFamily="34" charset="0"/>
              </a:rPr>
              <a:t>Detailed Safety and Contingency Plans have been prepared for the LWCs.  These may be found on the </a:t>
            </a:r>
            <a:r>
              <a:rPr lang="en-US" sz="240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LWC Website</a:t>
            </a:r>
            <a:r>
              <a:rPr lang="en-US" sz="2400" dirty="0">
                <a:solidFill>
                  <a:schemeClr val="tx1"/>
                </a:solidFill>
                <a:latin typeface="Arial" panose="020B0604020202020204" pitchFamily="34" charset="0"/>
                <a:cs typeface="Arial" panose="020B0604020202020204" pitchFamily="34" charset="0"/>
              </a:rPr>
              <a:t>.</a:t>
            </a:r>
          </a:p>
          <a:p>
            <a:r>
              <a:rPr lang="en-US" sz="2400" dirty="0">
                <a:solidFill>
                  <a:schemeClr val="tx1"/>
                </a:solidFill>
                <a:latin typeface="Arial" panose="020B0604020202020204" pitchFamily="34" charset="0"/>
                <a:cs typeface="Arial" panose="020B0604020202020204" pitchFamily="34" charset="0"/>
              </a:rPr>
              <a:t>These Plans have been discussed, agreed and signed off with the Local Authorities, the LOC and the ILS EMC.</a:t>
            </a:r>
          </a:p>
        </p:txBody>
      </p:sp>
      <p:pic>
        <p:nvPicPr>
          <p:cNvPr id="4" name="Immagine 6">
            <a:extLst>
              <a:ext uri="{FF2B5EF4-FFF2-40B4-BE49-F238E27FC236}">
                <a16:creationId xmlns:a16="http://schemas.microsoft.com/office/drawing/2014/main" id="{5DBC1107-F1A7-959B-1BBC-4E2B3F1844E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442989" y="5390099"/>
            <a:ext cx="1749011" cy="1202725"/>
          </a:xfrm>
          <a:prstGeom prst="rect">
            <a:avLst/>
          </a:prstGeom>
        </p:spPr>
      </p:pic>
    </p:spTree>
    <p:extLst>
      <p:ext uri="{BB962C8B-B14F-4D97-AF65-F5344CB8AC3E}">
        <p14:creationId xmlns:p14="http://schemas.microsoft.com/office/powerpoint/2010/main" val="42654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96948"/>
            <a:ext cx="9509759" cy="689317"/>
          </a:xfrm>
        </p:spPr>
        <p:txBody>
          <a:bodyPr/>
          <a:lstStyle/>
          <a:p>
            <a:pPr algn="ctr"/>
            <a:r>
              <a:rPr lang="nl-NL" b="1" dirty="0">
                <a:solidFill>
                  <a:schemeClr val="tx1"/>
                </a:solidFill>
                <a:latin typeface="Arial" panose="020B0604020202020204" pitchFamily="34" charset="0"/>
                <a:cs typeface="Arial" panose="020B0604020202020204" pitchFamily="34" charset="0"/>
              </a:rPr>
              <a:t>Safety – Plans and Procedures</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6291" y="1259840"/>
            <a:ext cx="9509760" cy="4272280"/>
          </a:xfrm>
        </p:spPr>
        <p:txBody>
          <a:bodyPr>
            <a:normAutofit fontScale="55000" lnSpcReduction="20000"/>
          </a:bodyPr>
          <a:lstStyle/>
          <a:p>
            <a:r>
              <a:rPr lang="en-US" sz="3200" dirty="0">
                <a:solidFill>
                  <a:schemeClr val="tx1"/>
                </a:solidFill>
                <a:latin typeface="Arial" panose="020B0604020202020204" pitchFamily="34" charset="0"/>
                <a:cs typeface="Arial" panose="020B0604020202020204" pitchFamily="34" charset="0"/>
              </a:rPr>
              <a:t>Prior to competition each day, risk assessments will be made at the beach to assess the competition site areas and safety maters including weather, surf conditions, air and water temperature, wind chill, and environmental matters, etc.</a:t>
            </a:r>
          </a:p>
          <a:p>
            <a:r>
              <a:rPr lang="en-US" sz="3200" dirty="0">
                <a:solidFill>
                  <a:schemeClr val="tx1"/>
                </a:solidFill>
                <a:latin typeface="Arial" panose="020B0604020202020204" pitchFamily="34" charset="0"/>
                <a:cs typeface="Arial" panose="020B0604020202020204" pitchFamily="34" charset="0"/>
              </a:rPr>
              <a:t>These assessments will be presented to the ILS Event Management Committee (EMC) to determine the progress of competition. Further assessments may be undertaken each day as required for consideration by the ILS EMC and Chief Referee.</a:t>
            </a:r>
          </a:p>
          <a:p>
            <a:r>
              <a:rPr lang="en-US" sz="3200" dirty="0">
                <a:solidFill>
                  <a:schemeClr val="tx1"/>
                </a:solidFill>
                <a:latin typeface="Arial" panose="020B0604020202020204" pitchFamily="34" charset="0"/>
                <a:cs typeface="Arial" panose="020B0604020202020204" pitchFamily="34" charset="0"/>
              </a:rPr>
              <a:t>Any decision to change the competition program for safety reasons will be as determined by the LWC Event Management Committee upon advice from the ILS Safety Officer.</a:t>
            </a:r>
          </a:p>
          <a:p>
            <a:r>
              <a:rPr lang="en-US" sz="3200" dirty="0">
                <a:solidFill>
                  <a:schemeClr val="tx1"/>
                </a:solidFill>
                <a:latin typeface="Arial" panose="020B0604020202020204" pitchFamily="34" charset="0"/>
                <a:cs typeface="Arial" panose="020B0604020202020204" pitchFamily="34" charset="0"/>
              </a:rPr>
              <a:t>There there will be Safety Officers rostered for each area. These Safety Officers will work with the Area Referees.</a:t>
            </a:r>
          </a:p>
          <a:p>
            <a:r>
              <a:rPr lang="en-US" sz="3200" dirty="0">
                <a:solidFill>
                  <a:schemeClr val="tx1"/>
                </a:solidFill>
                <a:latin typeface="Arial" panose="020B0604020202020204" pitchFamily="34" charset="0"/>
                <a:cs typeface="Arial" panose="020B0604020202020204" pitchFamily="34" charset="0"/>
              </a:rPr>
              <a:t>There will be the further support of lifeguards and first aid in each arena.</a:t>
            </a:r>
          </a:p>
          <a:p>
            <a:r>
              <a:rPr lang="en-US" sz="3200" dirty="0">
                <a:solidFill>
                  <a:schemeClr val="tx1"/>
                </a:solidFill>
                <a:latin typeface="Arial" panose="020B0604020202020204" pitchFamily="34" charset="0"/>
                <a:cs typeface="Arial" panose="020B0604020202020204" pitchFamily="34" charset="0"/>
              </a:rPr>
              <a:t>It is also planned that there will be a minimum of two IRB’s and one RWC as for each area. These boats will be designated as safety boats as well as “judge in boat” for officiating purposes.</a:t>
            </a:r>
          </a:p>
          <a:p>
            <a:endParaRPr lang="en-US" dirty="0">
              <a:solidFill>
                <a:schemeClr val="tx1"/>
              </a:solidFill>
            </a:endParaRPr>
          </a:p>
        </p:txBody>
      </p:sp>
      <p:pic>
        <p:nvPicPr>
          <p:cNvPr id="5" name="Immagine 6">
            <a:extLst>
              <a:ext uri="{FF2B5EF4-FFF2-40B4-BE49-F238E27FC236}">
                <a16:creationId xmlns:a16="http://schemas.microsoft.com/office/drawing/2014/main" id="{2C61B2EE-59BF-DC7F-010D-BD49635D9E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76051" y="4875190"/>
            <a:ext cx="1749011" cy="1202725"/>
          </a:xfrm>
          <a:prstGeom prst="rect">
            <a:avLst/>
          </a:prstGeom>
        </p:spPr>
      </p:pic>
    </p:spTree>
    <p:extLst>
      <p:ext uri="{BB962C8B-B14F-4D97-AF65-F5344CB8AC3E}">
        <p14:creationId xmlns:p14="http://schemas.microsoft.com/office/powerpoint/2010/main" val="423998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2B81-E20D-43D9-98AC-310F4AE119BD}"/>
              </a:ext>
            </a:extLst>
          </p:cNvPr>
          <p:cNvSpPr>
            <a:spLocks noGrp="1"/>
          </p:cNvSpPr>
          <p:nvPr>
            <p:ph type="title"/>
          </p:nvPr>
        </p:nvSpPr>
        <p:spPr>
          <a:xfrm>
            <a:off x="1341120" y="265176"/>
            <a:ext cx="9509759" cy="1007033"/>
          </a:xfrm>
        </p:spPr>
        <p:txBody>
          <a:bodyPr/>
          <a:lstStyle/>
          <a:p>
            <a:pPr algn="ctr"/>
            <a:r>
              <a:rPr lang="en-ZA" b="1" dirty="0">
                <a:solidFill>
                  <a:schemeClr val="tx1"/>
                </a:solidFill>
                <a:latin typeface="Arial" panose="020B0604020202020204" pitchFamily="34" charset="0"/>
                <a:cs typeface="Arial" panose="020B0604020202020204" pitchFamily="34" charset="0"/>
              </a:rPr>
              <a:t>ILS Event Management Committee</a:t>
            </a:r>
          </a:p>
        </p:txBody>
      </p:sp>
      <p:sp>
        <p:nvSpPr>
          <p:cNvPr id="3" name="Content Placeholder 2">
            <a:extLst>
              <a:ext uri="{FF2B5EF4-FFF2-40B4-BE49-F238E27FC236}">
                <a16:creationId xmlns:a16="http://schemas.microsoft.com/office/drawing/2014/main" id="{788DE178-C6DA-432E-90BD-1D5532892BD5}"/>
              </a:ext>
            </a:extLst>
          </p:cNvPr>
          <p:cNvSpPr>
            <a:spLocks noGrp="1"/>
          </p:cNvSpPr>
          <p:nvPr>
            <p:ph idx="1"/>
          </p:nvPr>
        </p:nvSpPr>
        <p:spPr/>
        <p:txBody>
          <a:bodyPr>
            <a:normAutofit/>
          </a:bodyPr>
          <a:lstStyle/>
          <a:p>
            <a:r>
              <a:rPr lang="en-ZA" sz="2800" dirty="0">
                <a:solidFill>
                  <a:schemeClr val="tx1"/>
                </a:solidFill>
                <a:latin typeface="Arial" panose="020B0604020202020204" pitchFamily="34" charset="0"/>
                <a:cs typeface="Arial" panose="020B0604020202020204" pitchFamily="34" charset="0"/>
              </a:rPr>
              <a:t>Dave THOMPSON – Chairman</a:t>
            </a:r>
          </a:p>
          <a:p>
            <a:r>
              <a:rPr lang="en-ZA" sz="2800" dirty="0">
                <a:solidFill>
                  <a:schemeClr val="tx1"/>
                </a:solidFill>
                <a:latin typeface="Arial" panose="020B0604020202020204" pitchFamily="34" charset="0"/>
                <a:cs typeface="Arial" panose="020B0604020202020204" pitchFamily="34" charset="0"/>
              </a:rPr>
              <a:t>Jelle MEINTSMA – Secretary</a:t>
            </a:r>
          </a:p>
          <a:p>
            <a:r>
              <a:rPr lang="en-ZA" sz="2800" dirty="0">
                <a:solidFill>
                  <a:schemeClr val="tx1"/>
                </a:solidFill>
                <a:latin typeface="Arial" panose="020B0604020202020204" pitchFamily="34" charset="0"/>
                <a:cs typeface="Arial" panose="020B0604020202020204" pitchFamily="34" charset="0"/>
              </a:rPr>
              <a:t>Greg ALLUM – Ocean Championships</a:t>
            </a:r>
          </a:p>
          <a:p>
            <a:r>
              <a:rPr lang="en-ZA" sz="2800" dirty="0">
                <a:solidFill>
                  <a:schemeClr val="tx1"/>
                </a:solidFill>
                <a:latin typeface="Arial" panose="020B0604020202020204" pitchFamily="34" charset="0"/>
                <a:cs typeface="Arial" panose="020B0604020202020204" pitchFamily="34" charset="0"/>
              </a:rPr>
              <a:t>Perry SMITH – Pool Championships</a:t>
            </a:r>
          </a:p>
          <a:p>
            <a:r>
              <a:rPr lang="en-ZA" sz="2800" dirty="0">
                <a:solidFill>
                  <a:schemeClr val="tx1"/>
                </a:solidFill>
                <a:latin typeface="Arial" panose="020B0604020202020204" pitchFamily="34" charset="0"/>
                <a:cs typeface="Arial" panose="020B0604020202020204" pitchFamily="34" charset="0"/>
              </a:rPr>
              <a:t>Wim NUYENS – LifeHeats, Entries and Results</a:t>
            </a:r>
          </a:p>
          <a:p>
            <a:pPr marL="45720" indent="0">
              <a:buNone/>
            </a:pPr>
            <a:r>
              <a:rPr lang="en-ZA" sz="2800" dirty="0">
                <a:solidFill>
                  <a:schemeClr val="tx1"/>
                </a:solidFill>
                <a:latin typeface="Arial" panose="020B0604020202020204" pitchFamily="34" charset="0"/>
                <a:cs typeface="Arial" panose="020B0604020202020204" pitchFamily="34" charset="0"/>
              </a:rPr>
              <a:t>For any assistance, questions or enquiries  – Please ask</a:t>
            </a:r>
          </a:p>
          <a:p>
            <a:pPr marL="45720" indent="0">
              <a:buNone/>
            </a:pPr>
            <a:endParaRPr lang="en-ZA" sz="2800" dirty="0">
              <a:solidFill>
                <a:schemeClr val="tx1"/>
              </a:solidFill>
              <a:latin typeface="Arial" panose="020B0604020202020204" pitchFamily="34" charset="0"/>
              <a:cs typeface="Arial" panose="020B0604020202020204" pitchFamily="34" charset="0"/>
            </a:endParaRPr>
          </a:p>
        </p:txBody>
      </p:sp>
      <p:pic>
        <p:nvPicPr>
          <p:cNvPr id="4" name="Immagine 6">
            <a:extLst>
              <a:ext uri="{FF2B5EF4-FFF2-40B4-BE49-F238E27FC236}">
                <a16:creationId xmlns:a16="http://schemas.microsoft.com/office/drawing/2014/main" id="{F67939CF-60D3-4163-C5CE-DEA50BE97F1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170808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1250"/>
            <a:ext cx="9509759" cy="1088136"/>
          </a:xfrm>
        </p:spPr>
        <p:txBody>
          <a:bodyPr>
            <a:normAutofit fontScale="90000"/>
          </a:bodyPr>
          <a:lstStyle/>
          <a:p>
            <a:pPr algn="ctr"/>
            <a:r>
              <a:rPr lang="nl-NL" b="1" dirty="0">
                <a:solidFill>
                  <a:schemeClr val="tx1"/>
                </a:solidFill>
                <a:latin typeface="Arial" panose="020B0604020202020204" pitchFamily="34" charset="0"/>
                <a:cs typeface="Arial" panose="020B0604020202020204" pitchFamily="34" charset="0"/>
              </a:rPr>
              <a:t>Safety – LWC Weather and Surf Predictions</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41120" y="1463040"/>
            <a:ext cx="9509760" cy="4043680"/>
          </a:xfrm>
        </p:spPr>
        <p:txBody>
          <a:bodyPr>
            <a:normAutofit fontScale="92500" lnSpcReduction="10000"/>
          </a:bodyPr>
          <a:lstStyle/>
          <a:p>
            <a:pPr algn="l"/>
            <a:r>
              <a:rPr lang="en-AU" b="0" i="0" u="none" strike="noStrike" dirty="0">
                <a:solidFill>
                  <a:srgbClr val="000000"/>
                </a:solidFill>
                <a:effectLst/>
                <a:latin typeface="Arial" panose="020B0604020202020204" pitchFamily="34" charset="0"/>
                <a:cs typeface="Arial" panose="020B0604020202020204" pitchFamily="34" charset="0"/>
              </a:rPr>
              <a:t>During LWC 2024 the weather should be stable, relatively mild and dry but sometimes a bit windy. The average air temperature should range from 16 - 25C (60 – 77 F).</a:t>
            </a:r>
          </a:p>
          <a:p>
            <a:r>
              <a:rPr lang="en-AU" b="0" i="0" u="none" strike="noStrike" dirty="0">
                <a:solidFill>
                  <a:srgbClr val="000000"/>
                </a:solidFill>
                <a:effectLst/>
                <a:latin typeface="Arial" panose="020B0604020202020204" pitchFamily="34" charset="0"/>
                <a:cs typeface="Arial" panose="020B0604020202020204" pitchFamily="34" charset="0"/>
              </a:rPr>
              <a:t>The sea temperature will be around  22 C (71 F) and, on average, the surf conditions should be more stable than at other times of the year. Except for the IRB </a:t>
            </a:r>
            <a:r>
              <a:rPr lang="en-AU" dirty="0">
                <a:solidFill>
                  <a:srgbClr val="000000"/>
                </a:solidFill>
                <a:latin typeface="Arial" panose="020B0604020202020204" pitchFamily="34" charset="0"/>
                <a:cs typeface="Arial" panose="020B0604020202020204" pitchFamily="34" charset="0"/>
              </a:rPr>
              <a:t>competition, w</a:t>
            </a:r>
            <a:r>
              <a:rPr lang="en-AU" b="0" i="0" u="none" strike="noStrike" dirty="0">
                <a:solidFill>
                  <a:srgbClr val="000000"/>
                </a:solidFill>
                <a:effectLst/>
                <a:latin typeface="Arial" panose="020B0604020202020204" pitchFamily="34" charset="0"/>
                <a:cs typeface="Arial" panose="020B0604020202020204" pitchFamily="34" charset="0"/>
              </a:rPr>
              <a:t>etsuits will not be permitted to be worn in swim legs of events.</a:t>
            </a:r>
          </a:p>
          <a:p>
            <a:r>
              <a:rPr lang="en-US" dirty="0">
                <a:solidFill>
                  <a:srgbClr val="000000"/>
                </a:solidFill>
                <a:latin typeface="Arial" panose="020B0604020202020204" pitchFamily="34" charset="0"/>
                <a:cs typeface="Arial" panose="020B0604020202020204" pitchFamily="34" charset="0"/>
              </a:rPr>
              <a:t>Regular assessments of weather and surf conditions will also be undertaken during the day by the Safety Officer and will be considered and, as appropriate, acted upon by the LWC Event Management Committee.</a:t>
            </a:r>
          </a:p>
          <a:p>
            <a:r>
              <a:rPr lang="en-US" dirty="0">
                <a:solidFill>
                  <a:srgbClr val="000000"/>
                </a:solidFill>
                <a:latin typeface="Arial" panose="020B0604020202020204" pitchFamily="34" charset="0"/>
                <a:cs typeface="Arial" panose="020B0604020202020204" pitchFamily="34" charset="0"/>
              </a:rPr>
              <a:t>Information will be conveyed to Team Managers and Officials at pre competition meetings and updates will be advised as necessary.</a:t>
            </a:r>
          </a:p>
          <a:p>
            <a:r>
              <a:rPr lang="en-US" dirty="0">
                <a:solidFill>
                  <a:srgbClr val="000000"/>
                </a:solidFill>
                <a:latin typeface="Arial" panose="020B0604020202020204" pitchFamily="34" charset="0"/>
                <a:cs typeface="Arial" panose="020B0604020202020204" pitchFamily="34" charset="0"/>
              </a:rPr>
              <a:t>Please stay alert for all communications including briefings, messaging, and PA announcements.</a:t>
            </a:r>
          </a:p>
        </p:txBody>
      </p:sp>
      <p:pic>
        <p:nvPicPr>
          <p:cNvPr id="5" name="Immagine 6">
            <a:extLst>
              <a:ext uri="{FF2B5EF4-FFF2-40B4-BE49-F238E27FC236}">
                <a16:creationId xmlns:a16="http://schemas.microsoft.com/office/drawing/2014/main" id="{63923481-BB79-35FE-5C59-9C132C35B2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49442" y="4903325"/>
            <a:ext cx="1749011" cy="1202725"/>
          </a:xfrm>
          <a:prstGeom prst="rect">
            <a:avLst/>
          </a:prstGeom>
        </p:spPr>
      </p:pic>
    </p:spTree>
    <p:extLst>
      <p:ext uri="{BB962C8B-B14F-4D97-AF65-F5344CB8AC3E}">
        <p14:creationId xmlns:p14="http://schemas.microsoft.com/office/powerpoint/2010/main" val="199892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NL" b="1" dirty="0">
                <a:solidFill>
                  <a:schemeClr val="tx1"/>
                </a:solidFill>
                <a:latin typeface="Arial" panose="020B0604020202020204" pitchFamily="34" charset="0"/>
                <a:cs typeface="Arial" panose="020B0604020202020204" pitchFamily="34" charset="0"/>
              </a:rPr>
              <a:t>Safety – Reporting Safety Issues</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solidFill>
                  <a:srgbClr val="000000"/>
                </a:solidFill>
                <a:latin typeface="Arial" panose="020B0604020202020204" pitchFamily="34" charset="0"/>
                <a:cs typeface="Arial" panose="020B0604020202020204" pitchFamily="34" charset="0"/>
              </a:rPr>
              <a:t>For each ocean and beach arena the first point of contact will be the Sectional Referee, the Liaison Officer, and the Area Safety Officer.</a:t>
            </a:r>
          </a:p>
          <a:p>
            <a:r>
              <a:rPr lang="en-US" dirty="0">
                <a:solidFill>
                  <a:srgbClr val="000000"/>
                </a:solidFill>
                <a:latin typeface="Arial" panose="020B0604020202020204" pitchFamily="34" charset="0"/>
                <a:cs typeface="Arial" panose="020B0604020202020204" pitchFamily="34" charset="0"/>
              </a:rPr>
              <a:t>Please ensure that you report all matters of safety concern so that they can be addressed.</a:t>
            </a:r>
          </a:p>
          <a:p>
            <a:r>
              <a:rPr lang="en-US" dirty="0">
                <a:solidFill>
                  <a:srgbClr val="000000"/>
                </a:solidFill>
                <a:latin typeface="Arial" panose="020B0604020202020204" pitchFamily="34" charset="0"/>
                <a:cs typeface="Arial" panose="020B0604020202020204" pitchFamily="34" charset="0"/>
              </a:rPr>
              <a:t>All safety concerns will be taken seriously and reviewed even if it means pausing competition.</a:t>
            </a:r>
          </a:p>
          <a:p>
            <a:r>
              <a:rPr lang="en-US" b="1" dirty="0">
                <a:solidFill>
                  <a:srgbClr val="000000"/>
                </a:solidFill>
                <a:latin typeface="Arial" panose="020B0604020202020204" pitchFamily="34" charset="0"/>
                <a:cs typeface="Arial" panose="020B0604020202020204" pitchFamily="34" charset="0"/>
              </a:rPr>
              <a:t>Note: </a:t>
            </a:r>
            <a:r>
              <a:rPr lang="en-US" dirty="0">
                <a:solidFill>
                  <a:srgbClr val="000000"/>
                </a:solidFill>
                <a:latin typeface="Arial" panose="020B0604020202020204" pitchFamily="34" charset="0"/>
                <a:cs typeface="Arial" panose="020B0604020202020204" pitchFamily="34" charset="0"/>
              </a:rPr>
              <a:t>If it is a dire situation any Official can act to immediately stop competition and commence the safety operation process.</a:t>
            </a:r>
          </a:p>
        </p:txBody>
      </p:sp>
      <p:pic>
        <p:nvPicPr>
          <p:cNvPr id="5" name="Immagine 6">
            <a:extLst>
              <a:ext uri="{FF2B5EF4-FFF2-40B4-BE49-F238E27FC236}">
                <a16:creationId xmlns:a16="http://schemas.microsoft.com/office/drawing/2014/main" id="{5D619612-B547-E2F2-0A8F-DBB22CCAF29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59989" y="4683869"/>
            <a:ext cx="1749011" cy="1202725"/>
          </a:xfrm>
          <a:prstGeom prst="rect">
            <a:avLst/>
          </a:prstGeom>
        </p:spPr>
      </p:pic>
    </p:spTree>
    <p:extLst>
      <p:ext uri="{BB962C8B-B14F-4D97-AF65-F5344CB8AC3E}">
        <p14:creationId xmlns:p14="http://schemas.microsoft.com/office/powerpoint/2010/main" val="168785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NL" b="1" dirty="0">
                <a:solidFill>
                  <a:schemeClr val="tx1"/>
                </a:solidFill>
                <a:latin typeface="Arial" panose="020B0604020202020204" pitchFamily="34" charset="0"/>
                <a:cs typeface="Arial" panose="020B0604020202020204" pitchFamily="34" charset="0"/>
              </a:rPr>
              <a:t>Safety – Incident Response</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solidFill>
                  <a:srgbClr val="000000"/>
                </a:solidFill>
                <a:latin typeface="Arial" panose="020B0604020202020204" pitchFamily="34" charset="0"/>
                <a:cs typeface="Arial" panose="020B0604020202020204" pitchFamily="34" charset="0"/>
              </a:rPr>
              <a:t>In case an incident occurs at the beach or in the ocean, it will be handled as per the Emergency Management Plan.</a:t>
            </a:r>
          </a:p>
          <a:p>
            <a:r>
              <a:rPr lang="en-US" dirty="0">
                <a:solidFill>
                  <a:srgbClr val="000000"/>
                </a:solidFill>
                <a:latin typeface="Arial" panose="020B0604020202020204" pitchFamily="34" charset="0"/>
                <a:cs typeface="Arial" panose="020B0604020202020204" pitchFamily="34" charset="0"/>
              </a:rPr>
              <a:t>The Safety Plans contain detailed information about a range of scenarios and possible incidents and how to manage each event.</a:t>
            </a:r>
          </a:p>
          <a:p>
            <a:r>
              <a:rPr lang="en-US" dirty="0">
                <a:solidFill>
                  <a:srgbClr val="000000"/>
                </a:solidFill>
                <a:latin typeface="Arial" panose="020B0604020202020204" pitchFamily="34" charset="0"/>
                <a:cs typeface="Arial" panose="020B0604020202020204" pitchFamily="34" charset="0"/>
              </a:rPr>
              <a:t>Each life-threatening situation will be directed to the Safety Officer and local  Emergency Services and will follow the local procedures.</a:t>
            </a:r>
          </a:p>
          <a:p>
            <a:r>
              <a:rPr lang="en-US" dirty="0">
                <a:solidFill>
                  <a:srgbClr val="000000"/>
                </a:solidFill>
                <a:latin typeface="Arial" panose="020B0604020202020204" pitchFamily="34" charset="0"/>
                <a:cs typeface="Arial" panose="020B0604020202020204" pitchFamily="34" charset="0"/>
              </a:rPr>
              <a:t>Non life threatening situations will be assessed by the Safety Officer/First Aid Team as appropriate and the patient may be treated at the First Aid Post, transported to main First Aid area and/or dispatched for further medical treatment as directed by the medical officers in attendance.</a:t>
            </a:r>
          </a:p>
        </p:txBody>
      </p:sp>
      <p:pic>
        <p:nvPicPr>
          <p:cNvPr id="5" name="Immagine 6">
            <a:extLst>
              <a:ext uri="{FF2B5EF4-FFF2-40B4-BE49-F238E27FC236}">
                <a16:creationId xmlns:a16="http://schemas.microsoft.com/office/drawing/2014/main" id="{B97D15E7-FA94-B396-57E8-AD79054313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59989" y="4683869"/>
            <a:ext cx="1749011" cy="1202725"/>
          </a:xfrm>
          <a:prstGeom prst="rect">
            <a:avLst/>
          </a:prstGeom>
        </p:spPr>
      </p:pic>
    </p:spTree>
    <p:extLst>
      <p:ext uri="{BB962C8B-B14F-4D97-AF65-F5344CB8AC3E}">
        <p14:creationId xmlns:p14="http://schemas.microsoft.com/office/powerpoint/2010/main" val="344594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b="1" dirty="0">
                <a:solidFill>
                  <a:schemeClr val="tx1"/>
                </a:solidFill>
                <a:latin typeface="Arial" panose="020B0604020202020204" pitchFamily="34" charset="0"/>
                <a:cs typeface="Arial" panose="020B0604020202020204" pitchFamily="34" charset="0"/>
              </a:rPr>
              <a:t>Safety – Contingency Plans</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a:solidFill>
                  <a:srgbClr val="000000"/>
                </a:solidFill>
                <a:latin typeface="Arial" panose="020B0604020202020204" pitchFamily="34" charset="0"/>
                <a:cs typeface="Arial" panose="020B0604020202020204" pitchFamily="34" charset="0"/>
              </a:rPr>
              <a:t>Should there be a serious safety concern reported or noted, competition will be paused, and the situation will be reviewed before competition resumes.</a:t>
            </a:r>
          </a:p>
          <a:p>
            <a:r>
              <a:rPr lang="en-US" dirty="0">
                <a:solidFill>
                  <a:srgbClr val="000000"/>
                </a:solidFill>
                <a:latin typeface="Arial" panose="020B0604020202020204" pitchFamily="34" charset="0"/>
                <a:cs typeface="Arial" panose="020B0604020202020204" pitchFamily="34" charset="0"/>
              </a:rPr>
              <a:t>If necessary, the EMC will be called together to decide how best to proceed.</a:t>
            </a:r>
          </a:p>
          <a:p>
            <a:r>
              <a:rPr lang="en-US" dirty="0">
                <a:solidFill>
                  <a:srgbClr val="000000"/>
                </a:solidFill>
                <a:latin typeface="Arial" panose="020B0604020202020204" pitchFamily="34" charset="0"/>
                <a:cs typeface="Arial" panose="020B0604020202020204" pitchFamily="34" charset="0"/>
              </a:rPr>
              <a:t>Localized relocation, rescheduling and event rationalization may be used to allow the Championships to continue. </a:t>
            </a:r>
          </a:p>
          <a:p>
            <a:r>
              <a:rPr lang="en-US" dirty="0">
                <a:solidFill>
                  <a:srgbClr val="000000"/>
                </a:solidFill>
                <a:latin typeface="Arial" panose="020B0604020202020204" pitchFamily="34" charset="0"/>
                <a:cs typeface="Arial" panose="020B0604020202020204" pitchFamily="34" charset="0"/>
              </a:rPr>
              <a:t>Relocation to an alternative venue will only be considered as a last resort. The identified contingency site for Ocean events is North Kirra beach on the southern end of the Gold Coast about 20 kms from </a:t>
            </a:r>
            <a:r>
              <a:rPr lang="en-US" dirty="0" err="1">
                <a:solidFill>
                  <a:srgbClr val="000000"/>
                </a:solidFill>
                <a:latin typeface="Arial" panose="020B0604020202020204" pitchFamily="34" charset="0"/>
                <a:cs typeface="Arial" panose="020B0604020202020204" pitchFamily="34" charset="0"/>
              </a:rPr>
              <a:t>Kurrawa</a:t>
            </a:r>
            <a:r>
              <a:rPr lang="en-US" dirty="0">
                <a:solidFill>
                  <a:srgbClr val="000000"/>
                </a:solidFill>
                <a:latin typeface="Arial" panose="020B0604020202020204" pitchFamily="34" charset="0"/>
                <a:cs typeface="Arial" panose="020B0604020202020204" pitchFamily="34" charset="0"/>
              </a:rPr>
              <a:t>. While for Pool events it is the public 50m pool at the Gold Coast Aquatic Centre.</a:t>
            </a:r>
          </a:p>
          <a:p>
            <a:r>
              <a:rPr lang="en-US" dirty="0">
                <a:solidFill>
                  <a:srgbClr val="000000"/>
                </a:solidFill>
                <a:latin typeface="Arial" panose="020B0604020202020204" pitchFamily="34" charset="0"/>
                <a:cs typeface="Arial" panose="020B0604020202020204" pitchFamily="34" charset="0"/>
              </a:rPr>
              <a:t>Communication will be via briefings, messaging, and PA announcements.,</a:t>
            </a:r>
          </a:p>
        </p:txBody>
      </p:sp>
      <p:pic>
        <p:nvPicPr>
          <p:cNvPr id="5" name="Immagine 6">
            <a:extLst>
              <a:ext uri="{FF2B5EF4-FFF2-40B4-BE49-F238E27FC236}">
                <a16:creationId xmlns:a16="http://schemas.microsoft.com/office/drawing/2014/main" id="{F26D9556-8D91-DD1C-C4F9-39C367FA32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59989" y="4683869"/>
            <a:ext cx="1749011" cy="1202725"/>
          </a:xfrm>
          <a:prstGeom prst="rect">
            <a:avLst/>
          </a:prstGeom>
        </p:spPr>
      </p:pic>
    </p:spTree>
    <p:extLst>
      <p:ext uri="{BB962C8B-B14F-4D97-AF65-F5344CB8AC3E}">
        <p14:creationId xmlns:p14="http://schemas.microsoft.com/office/powerpoint/2010/main" val="215366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NL" b="1" dirty="0">
                <a:solidFill>
                  <a:schemeClr val="tx1"/>
                </a:solidFill>
                <a:latin typeface="Arial" panose="020B0604020202020204" pitchFamily="34" charset="0"/>
                <a:cs typeface="Arial" panose="020B0604020202020204" pitchFamily="34" charset="0"/>
              </a:rPr>
              <a:t>Safety - Water</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a:solidFill>
                  <a:srgbClr val="000000"/>
                </a:solidFill>
                <a:latin typeface="Arial" panose="020B0604020202020204" pitchFamily="34" charset="0"/>
                <a:cs typeface="Arial" panose="020B0604020202020204" pitchFamily="34" charset="0"/>
              </a:rPr>
              <a:t>If a competitor appears to be in difficulty and/or signals for assistance the safety crew will respond. </a:t>
            </a:r>
          </a:p>
          <a:p>
            <a:r>
              <a:rPr lang="en-US" dirty="0">
                <a:solidFill>
                  <a:srgbClr val="000000"/>
                </a:solidFill>
                <a:latin typeface="Arial" panose="020B0604020202020204" pitchFamily="34" charset="0"/>
                <a:cs typeface="Arial" panose="020B0604020202020204" pitchFamily="34" charset="0"/>
              </a:rPr>
              <a:t>If a competitor is taken from the water because they are injured or for their own safety, they will be brought to shore and assessed by a mobile first aid team.  Further treatment may be appropriate.</a:t>
            </a:r>
          </a:p>
          <a:p>
            <a:r>
              <a:rPr lang="en-US" dirty="0">
                <a:solidFill>
                  <a:srgbClr val="000000"/>
                </a:solidFill>
                <a:latin typeface="Arial" panose="020B0604020202020204" pitchFamily="34" charset="0"/>
                <a:cs typeface="Arial" panose="020B0604020202020204" pitchFamily="34" charset="0"/>
              </a:rPr>
              <a:t>The LWC medical team can also decide to remove a competitor from further competition for their own safety. </a:t>
            </a:r>
          </a:p>
          <a:p>
            <a:r>
              <a:rPr lang="en-US" dirty="0">
                <a:solidFill>
                  <a:srgbClr val="000000"/>
                </a:solidFill>
                <a:latin typeface="Arial" panose="020B0604020202020204" pitchFamily="34" charset="0"/>
                <a:cs typeface="Arial" panose="020B0604020202020204" pitchFamily="34" charset="0"/>
              </a:rPr>
              <a:t>Any ski, paddles or boards, etc. will also be removed from the competition arena.</a:t>
            </a:r>
          </a:p>
          <a:p>
            <a:r>
              <a:rPr lang="en-US" dirty="0">
                <a:solidFill>
                  <a:srgbClr val="000000"/>
                </a:solidFill>
                <a:latin typeface="Arial" panose="020B0604020202020204" pitchFamily="34" charset="0"/>
                <a:cs typeface="Arial" panose="020B0604020202020204" pitchFamily="34" charset="0"/>
              </a:rPr>
              <a:t>Any competitors at a buoy as part of a teams race will usually make their own way to shore.</a:t>
            </a:r>
          </a:p>
          <a:p>
            <a:endParaRPr lang="en-US" dirty="0">
              <a:solidFill>
                <a:srgbClr val="000000"/>
              </a:solidFill>
              <a:latin typeface="Arial" panose="020B0604020202020204" pitchFamily="34" charset="0"/>
              <a:cs typeface="Arial" panose="020B0604020202020204" pitchFamily="34" charset="0"/>
            </a:endParaRPr>
          </a:p>
        </p:txBody>
      </p:sp>
      <p:pic>
        <p:nvPicPr>
          <p:cNvPr id="4" name="Immagine 6">
            <a:extLst>
              <a:ext uri="{FF2B5EF4-FFF2-40B4-BE49-F238E27FC236}">
                <a16:creationId xmlns:a16="http://schemas.microsoft.com/office/drawing/2014/main" id="{19626C8E-D54C-96EE-ABA7-4736BA3089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48224" y="4912469"/>
            <a:ext cx="1749011" cy="1202725"/>
          </a:xfrm>
          <a:prstGeom prst="rect">
            <a:avLst/>
          </a:prstGeom>
        </p:spPr>
      </p:pic>
    </p:spTree>
    <p:extLst>
      <p:ext uri="{BB962C8B-B14F-4D97-AF65-F5344CB8AC3E}">
        <p14:creationId xmlns:p14="http://schemas.microsoft.com/office/powerpoint/2010/main" val="203691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1915"/>
            <a:ext cx="9509759" cy="1088136"/>
          </a:xfrm>
        </p:spPr>
        <p:txBody>
          <a:bodyPr>
            <a:normAutofit/>
          </a:bodyPr>
          <a:lstStyle/>
          <a:p>
            <a:pPr algn="ctr"/>
            <a:r>
              <a:rPr lang="nl-NL" b="1" dirty="0">
                <a:solidFill>
                  <a:schemeClr val="tx1"/>
                </a:solidFill>
                <a:latin typeface="Arial" panose="020B0604020202020204" pitchFamily="34" charset="0"/>
                <a:cs typeface="Arial" panose="020B0604020202020204" pitchFamily="34" charset="0"/>
              </a:rPr>
              <a:t>Safety – First Aid</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41120" y="1062390"/>
            <a:ext cx="9509760" cy="4142232"/>
          </a:xfrm>
        </p:spPr>
        <p:txBody>
          <a:bodyPr/>
          <a:lstStyle/>
          <a:p>
            <a:r>
              <a:rPr lang="en-US" dirty="0">
                <a:solidFill>
                  <a:schemeClr val="tx1"/>
                </a:solidFill>
                <a:latin typeface="Arial" panose="020B0604020202020204" pitchFamily="34" charset="0"/>
                <a:cs typeface="Arial" panose="020B0604020202020204" pitchFamily="34" charset="0"/>
              </a:rPr>
              <a:t>First Aid provision at LWC2024 is expansive with trained medical professionals on hand.</a:t>
            </a:r>
          </a:p>
          <a:p>
            <a:r>
              <a:rPr lang="en-US" sz="2000" dirty="0">
                <a:solidFill>
                  <a:schemeClr val="tx1"/>
                </a:solidFill>
                <a:latin typeface="Arial" panose="020B0604020202020204" pitchFamily="34" charset="0"/>
                <a:cs typeface="Arial" panose="020B0604020202020204" pitchFamily="34" charset="0"/>
              </a:rPr>
              <a:t>The main Medical Centre and Emergency Control Centre are both located in demountable buildings in the park to the south of Kurrawa SLSC with direct access to Old Burleigh Road.</a:t>
            </a:r>
          </a:p>
          <a:p>
            <a:r>
              <a:rPr lang="en-US" dirty="0">
                <a:solidFill>
                  <a:schemeClr val="tx1"/>
                </a:solidFill>
                <a:latin typeface="Arial" panose="020B0604020202020204" pitchFamily="34" charset="0"/>
                <a:cs typeface="Arial" panose="020B0604020202020204" pitchFamily="34" charset="0"/>
              </a:rPr>
              <a:t>There will also be a first aid tent at each water and beach area.  </a:t>
            </a:r>
          </a:p>
          <a:p>
            <a:r>
              <a:rPr lang="en-US" dirty="0">
                <a:solidFill>
                  <a:schemeClr val="tx1"/>
                </a:solidFill>
                <a:latin typeface="Arial" panose="020B0604020202020204" pitchFamily="34" charset="0"/>
                <a:cs typeface="Arial" panose="020B0604020202020204" pitchFamily="34" charset="0"/>
              </a:rPr>
              <a:t>First aid services on the beach will be mobile during the events with first aid certified personnel and lifeguards in each water arena.</a:t>
            </a:r>
          </a:p>
        </p:txBody>
      </p:sp>
      <p:pic>
        <p:nvPicPr>
          <p:cNvPr id="5" name="Immagine 6">
            <a:extLst>
              <a:ext uri="{FF2B5EF4-FFF2-40B4-BE49-F238E27FC236}">
                <a16:creationId xmlns:a16="http://schemas.microsoft.com/office/drawing/2014/main" id="{E89057FC-CD54-E32A-1BA9-F9DDA10BC7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76373" y="4741891"/>
            <a:ext cx="1749011" cy="1202725"/>
          </a:xfrm>
          <a:prstGeom prst="rect">
            <a:avLst/>
          </a:prstGeom>
        </p:spPr>
      </p:pic>
    </p:spTree>
    <p:extLst>
      <p:ext uri="{BB962C8B-B14F-4D97-AF65-F5344CB8AC3E}">
        <p14:creationId xmlns:p14="http://schemas.microsoft.com/office/powerpoint/2010/main" val="117953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B51E0-DF82-2E5B-88E7-FCA5605FC935}"/>
              </a:ext>
            </a:extLst>
          </p:cNvPr>
          <p:cNvSpPr>
            <a:spLocks noGrp="1"/>
          </p:cNvSpPr>
          <p:nvPr>
            <p:ph type="title"/>
          </p:nvPr>
        </p:nvSpPr>
        <p:spPr/>
        <p:txBody>
          <a:bodyPr/>
          <a:lstStyle/>
          <a:p>
            <a:pPr algn="ctr"/>
            <a:r>
              <a:rPr lang="en-ZA" b="1" dirty="0">
                <a:solidFill>
                  <a:schemeClr val="tx1"/>
                </a:solidFill>
                <a:latin typeface="Arial" panose="020B0604020202020204" pitchFamily="34" charset="0"/>
                <a:cs typeface="Arial" panose="020B0604020202020204" pitchFamily="34" charset="0"/>
              </a:rPr>
              <a:t>Functions</a:t>
            </a:r>
          </a:p>
        </p:txBody>
      </p:sp>
      <p:sp>
        <p:nvSpPr>
          <p:cNvPr id="3" name="Content Placeholder 2">
            <a:extLst>
              <a:ext uri="{FF2B5EF4-FFF2-40B4-BE49-F238E27FC236}">
                <a16:creationId xmlns:a16="http://schemas.microsoft.com/office/drawing/2014/main" id="{59C0D12C-D44F-AFC1-9C1B-BC5BD891CD35}"/>
              </a:ext>
            </a:extLst>
          </p:cNvPr>
          <p:cNvSpPr>
            <a:spLocks noGrp="1"/>
          </p:cNvSpPr>
          <p:nvPr>
            <p:ph idx="1"/>
          </p:nvPr>
        </p:nvSpPr>
        <p:spPr>
          <a:xfrm>
            <a:off x="574159" y="1353312"/>
            <a:ext cx="11036594" cy="4361687"/>
          </a:xfrm>
        </p:spPr>
        <p:txBody>
          <a:bodyPr>
            <a:normAutofit fontScale="62500" lnSpcReduction="20000"/>
          </a:bodyPr>
          <a:lstStyle/>
          <a:p>
            <a:endParaRPr lang="en-ZA" sz="2400" dirty="0">
              <a:solidFill>
                <a:schemeClr val="tx1"/>
              </a:solidFill>
              <a:latin typeface="Arial" panose="020B0604020202020204" pitchFamily="34" charset="0"/>
              <a:cs typeface="Arial" panose="020B0604020202020204" pitchFamily="34" charset="0"/>
            </a:endParaRPr>
          </a:p>
          <a:p>
            <a:r>
              <a:rPr lang="en-ZA" sz="2600" b="1" dirty="0">
                <a:solidFill>
                  <a:schemeClr val="tx1"/>
                </a:solidFill>
                <a:latin typeface="Arial" panose="020B0604020202020204" pitchFamily="34" charset="0"/>
                <a:cs typeface="Arial" panose="020B0604020202020204" pitchFamily="34" charset="0"/>
              </a:rPr>
              <a:t>Wednesday, 21</a:t>
            </a:r>
            <a:r>
              <a:rPr lang="en-ZA" sz="2600" b="1" baseline="30000" dirty="0">
                <a:solidFill>
                  <a:schemeClr val="tx1"/>
                </a:solidFill>
                <a:latin typeface="Arial" panose="020B0604020202020204" pitchFamily="34" charset="0"/>
                <a:cs typeface="Arial" panose="020B0604020202020204" pitchFamily="34" charset="0"/>
              </a:rPr>
              <a:t>st</a:t>
            </a:r>
            <a:r>
              <a:rPr lang="en-ZA" sz="2600" b="1" dirty="0">
                <a:solidFill>
                  <a:schemeClr val="tx1"/>
                </a:solidFill>
                <a:latin typeface="Arial" panose="020B0604020202020204" pitchFamily="34" charset="0"/>
                <a:cs typeface="Arial" panose="020B0604020202020204" pitchFamily="34" charset="0"/>
              </a:rPr>
              <a:t> August 2024: </a:t>
            </a:r>
            <a:r>
              <a:rPr lang="en-ZA" sz="2600" dirty="0">
                <a:solidFill>
                  <a:schemeClr val="tx1"/>
                </a:solidFill>
                <a:latin typeface="Arial" panose="020B0604020202020204" pitchFamily="34" charset="0"/>
                <a:cs typeface="Arial" panose="020B0604020202020204" pitchFamily="34" charset="0"/>
              </a:rPr>
              <a:t>Masters and Technical Officials welcome at the Kurrawa Festival Zone at 17h00 (user pay)</a:t>
            </a:r>
          </a:p>
          <a:p>
            <a:r>
              <a:rPr lang="en-ZA" sz="2600" b="1" dirty="0">
                <a:solidFill>
                  <a:schemeClr val="tx1"/>
                </a:solidFill>
                <a:latin typeface="Arial" panose="020B0604020202020204" pitchFamily="34" charset="0"/>
                <a:cs typeface="Arial" panose="020B0604020202020204" pitchFamily="34" charset="0"/>
              </a:rPr>
              <a:t>Tuesday, 27</a:t>
            </a:r>
            <a:r>
              <a:rPr lang="en-ZA" sz="2600" b="1" baseline="30000" dirty="0">
                <a:solidFill>
                  <a:schemeClr val="tx1"/>
                </a:solidFill>
                <a:latin typeface="Arial" panose="020B0604020202020204" pitchFamily="34" charset="0"/>
                <a:cs typeface="Arial" panose="020B0604020202020204" pitchFamily="34" charset="0"/>
              </a:rPr>
              <a:t>th</a:t>
            </a:r>
            <a:r>
              <a:rPr lang="en-ZA" sz="2600" b="1" dirty="0">
                <a:solidFill>
                  <a:schemeClr val="tx1"/>
                </a:solidFill>
                <a:latin typeface="Arial" panose="020B0604020202020204" pitchFamily="34" charset="0"/>
                <a:cs typeface="Arial" panose="020B0604020202020204" pitchFamily="34" charset="0"/>
              </a:rPr>
              <a:t> August 2024</a:t>
            </a:r>
            <a:r>
              <a:rPr lang="en-ZA" sz="2600" dirty="0">
                <a:solidFill>
                  <a:schemeClr val="tx1"/>
                </a:solidFill>
                <a:latin typeface="Arial" panose="020B0604020202020204" pitchFamily="34" charset="0"/>
                <a:cs typeface="Arial" panose="020B0604020202020204" pitchFamily="34" charset="0"/>
              </a:rPr>
              <a:t>: Opening Ceremony at 16h00. </a:t>
            </a:r>
            <a:br>
              <a:rPr lang="en-ZA" sz="2600" dirty="0">
                <a:solidFill>
                  <a:schemeClr val="tx1"/>
                </a:solidFill>
                <a:latin typeface="Arial" panose="020B0604020202020204" pitchFamily="34" charset="0"/>
                <a:cs typeface="Arial" panose="020B0604020202020204" pitchFamily="34" charset="0"/>
              </a:rPr>
            </a:br>
            <a:br>
              <a:rPr lang="en-ZA" sz="2600" dirty="0">
                <a:solidFill>
                  <a:schemeClr val="tx1"/>
                </a:solidFill>
                <a:latin typeface="Arial" panose="020B0604020202020204" pitchFamily="34" charset="0"/>
                <a:cs typeface="Arial" panose="020B0604020202020204" pitchFamily="34" charset="0"/>
              </a:rPr>
            </a:br>
            <a:r>
              <a:rPr lang="en-ZA" sz="2600" b="1" dirty="0">
                <a:solidFill>
                  <a:schemeClr val="tx1"/>
                </a:solidFill>
                <a:latin typeface="Arial" panose="020B0604020202020204" pitchFamily="34" charset="0"/>
                <a:cs typeface="Arial" panose="020B0604020202020204" pitchFamily="34" charset="0"/>
              </a:rPr>
              <a:t>Note: </a:t>
            </a:r>
            <a:r>
              <a:rPr lang="en-ZA" sz="2600" dirty="0">
                <a:solidFill>
                  <a:schemeClr val="tx1"/>
                </a:solidFill>
                <a:latin typeface="Arial" panose="020B0604020202020204" pitchFamily="34" charset="0"/>
                <a:cs typeface="Arial" panose="020B0604020202020204" pitchFamily="34" charset="0"/>
              </a:rPr>
              <a:t>The National Teams will form part of the march-on and officials are encouraged to participate.</a:t>
            </a:r>
          </a:p>
          <a:p>
            <a:r>
              <a:rPr lang="en-ZA" sz="2600" b="1" dirty="0">
                <a:solidFill>
                  <a:schemeClr val="tx1"/>
                </a:solidFill>
                <a:latin typeface="Arial" panose="020B0604020202020204" pitchFamily="34" charset="0"/>
                <a:cs typeface="Arial" panose="020B0604020202020204" pitchFamily="34" charset="0"/>
              </a:rPr>
              <a:t>Wednesday, 28</a:t>
            </a:r>
            <a:r>
              <a:rPr lang="en-ZA" sz="2600" b="1" baseline="30000" dirty="0">
                <a:solidFill>
                  <a:schemeClr val="tx1"/>
                </a:solidFill>
                <a:latin typeface="Arial" panose="020B0604020202020204" pitchFamily="34" charset="0"/>
                <a:cs typeface="Arial" panose="020B0604020202020204" pitchFamily="34" charset="0"/>
              </a:rPr>
              <a:t>th</a:t>
            </a:r>
            <a:r>
              <a:rPr lang="en-ZA" sz="2600" b="1" dirty="0">
                <a:solidFill>
                  <a:schemeClr val="tx1"/>
                </a:solidFill>
                <a:latin typeface="Arial" panose="020B0604020202020204" pitchFamily="34" charset="0"/>
                <a:cs typeface="Arial" panose="020B0604020202020204" pitchFamily="34" charset="0"/>
              </a:rPr>
              <a:t> August 2024: </a:t>
            </a:r>
            <a:r>
              <a:rPr lang="en-ZA" sz="2600" dirty="0">
                <a:solidFill>
                  <a:schemeClr val="tx1"/>
                </a:solidFill>
                <a:latin typeface="Arial" panose="020B0604020202020204" pitchFamily="34" charset="0"/>
                <a:cs typeface="Arial" panose="020B0604020202020204" pitchFamily="34" charset="0"/>
              </a:rPr>
              <a:t>ILS Gala Dinner at the Sofitel Hotel All welcome on a user pay basis – refer to the LWC2024 website to book.</a:t>
            </a:r>
          </a:p>
          <a:p>
            <a:r>
              <a:rPr lang="en-ZA" sz="2600" b="1" dirty="0">
                <a:solidFill>
                  <a:schemeClr val="tx1"/>
                </a:solidFill>
                <a:latin typeface="Arial" panose="020B0604020202020204" pitchFamily="34" charset="0"/>
                <a:cs typeface="Arial" panose="020B0604020202020204" pitchFamily="34" charset="0"/>
              </a:rPr>
              <a:t>Monday, 2</a:t>
            </a:r>
            <a:r>
              <a:rPr lang="en-ZA" sz="2600" b="1" baseline="30000" dirty="0">
                <a:solidFill>
                  <a:schemeClr val="tx1"/>
                </a:solidFill>
                <a:latin typeface="Arial" panose="020B0604020202020204" pitchFamily="34" charset="0"/>
                <a:cs typeface="Arial" panose="020B0604020202020204" pitchFamily="34" charset="0"/>
              </a:rPr>
              <a:t>nd</a:t>
            </a:r>
            <a:r>
              <a:rPr lang="en-ZA" sz="2600" b="1" dirty="0">
                <a:solidFill>
                  <a:schemeClr val="tx1"/>
                </a:solidFill>
                <a:latin typeface="Arial" panose="020B0604020202020204" pitchFamily="34" charset="0"/>
                <a:cs typeface="Arial" panose="020B0604020202020204" pitchFamily="34" charset="0"/>
              </a:rPr>
              <a:t> September 2024: </a:t>
            </a:r>
            <a:r>
              <a:rPr lang="en-ZA" sz="2600" dirty="0">
                <a:solidFill>
                  <a:schemeClr val="tx1"/>
                </a:solidFill>
                <a:latin typeface="Arial" panose="020B0604020202020204" pitchFamily="34" charset="0"/>
                <a:cs typeface="Arial" panose="020B0604020202020204" pitchFamily="34" charset="0"/>
              </a:rPr>
              <a:t>Technical Officials Thank You Function: Kurrawa.</a:t>
            </a:r>
          </a:p>
          <a:p>
            <a:r>
              <a:rPr lang="en-ZA" sz="2600" dirty="0">
                <a:solidFill>
                  <a:schemeClr val="tx1"/>
                </a:solidFill>
                <a:latin typeface="Arial" panose="020B0604020202020204" pitchFamily="34" charset="0"/>
                <a:cs typeface="Arial" panose="020B0604020202020204" pitchFamily="34" charset="0"/>
              </a:rPr>
              <a:t>Following the conclusion of daily competition there will be an Officials debrief in the downstairs area of Kurrawa SLSC.</a:t>
            </a:r>
            <a:br>
              <a:rPr lang="en-ZA" sz="2600" dirty="0">
                <a:solidFill>
                  <a:schemeClr val="tx1"/>
                </a:solidFill>
                <a:highlight>
                  <a:srgbClr val="FFFF00"/>
                </a:highlight>
                <a:latin typeface="Arial" panose="020B0604020202020204" pitchFamily="34" charset="0"/>
                <a:cs typeface="Arial" panose="020B0604020202020204" pitchFamily="34" charset="0"/>
              </a:rPr>
            </a:br>
            <a:r>
              <a:rPr lang="en-ZA" sz="2600" b="1" dirty="0">
                <a:solidFill>
                  <a:schemeClr val="tx1"/>
                </a:solidFill>
                <a:latin typeface="Arial" panose="020B0604020202020204" pitchFamily="34" charset="0"/>
                <a:cs typeface="Arial" panose="020B0604020202020204" pitchFamily="34" charset="0"/>
              </a:rPr>
              <a:t>Note: </a:t>
            </a:r>
            <a:r>
              <a:rPr lang="en-ZA" sz="2600" dirty="0">
                <a:solidFill>
                  <a:schemeClr val="tx1"/>
                </a:solidFill>
                <a:latin typeface="Arial" panose="020B0604020202020204" pitchFamily="34" charset="0"/>
                <a:cs typeface="Arial" panose="020B0604020202020204" pitchFamily="34" charset="0"/>
              </a:rPr>
              <a:t>Debrief functions will not be held on the evenings of the Opening Ceremony, Gala Dinner and Officials Thank You function.</a:t>
            </a:r>
          </a:p>
          <a:p>
            <a:r>
              <a:rPr lang="en-ZA" sz="2600" dirty="0">
                <a:solidFill>
                  <a:schemeClr val="tx1"/>
                </a:solidFill>
                <a:latin typeface="Arial" panose="020B0604020202020204" pitchFamily="34" charset="0"/>
                <a:cs typeface="Arial" panose="020B0604020202020204" pitchFamily="34" charset="0"/>
              </a:rPr>
              <a:t>For each LWC there will also be a (user pay) closing party for participants. The starting times and confirmation of locations will be advertised once the competition programmes have been finalised.</a:t>
            </a:r>
            <a:br>
              <a:rPr lang="en-ZA" sz="2600" dirty="0">
                <a:solidFill>
                  <a:schemeClr val="tx1"/>
                </a:solidFill>
                <a:latin typeface="Arial" panose="020B0604020202020204" pitchFamily="34" charset="0"/>
                <a:cs typeface="Arial" panose="020B0604020202020204" pitchFamily="34" charset="0"/>
              </a:rPr>
            </a:br>
            <a:br>
              <a:rPr lang="en-ZA" sz="2600" dirty="0">
                <a:solidFill>
                  <a:schemeClr val="tx1"/>
                </a:solidFill>
                <a:latin typeface="Arial" panose="020B0604020202020204" pitchFamily="34" charset="0"/>
                <a:cs typeface="Arial" panose="020B0604020202020204" pitchFamily="34" charset="0"/>
              </a:rPr>
            </a:br>
            <a:endParaRPr lang="en-ZA" sz="2600" dirty="0">
              <a:latin typeface="Arial" panose="020B0604020202020204" pitchFamily="34" charset="0"/>
              <a:cs typeface="Arial" panose="020B0604020202020204" pitchFamily="34" charset="0"/>
            </a:endParaRPr>
          </a:p>
          <a:p>
            <a:endParaRPr lang="en-ZA" dirty="0"/>
          </a:p>
        </p:txBody>
      </p:sp>
      <p:pic>
        <p:nvPicPr>
          <p:cNvPr id="5" name="Immagine 6">
            <a:extLst>
              <a:ext uri="{FF2B5EF4-FFF2-40B4-BE49-F238E27FC236}">
                <a16:creationId xmlns:a16="http://schemas.microsoft.com/office/drawing/2014/main" id="{0F600003-BE73-96A6-D6F4-EBD155B359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373161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AA674-BEFF-555D-7AA2-01DBEA8EAB81}"/>
              </a:ext>
            </a:extLst>
          </p:cNvPr>
          <p:cNvSpPr>
            <a:spLocks noGrp="1"/>
          </p:cNvSpPr>
          <p:nvPr>
            <p:ph type="title"/>
          </p:nvPr>
        </p:nvSpPr>
        <p:spPr>
          <a:xfrm>
            <a:off x="1341120" y="265176"/>
            <a:ext cx="9509759" cy="737714"/>
          </a:xfrm>
        </p:spPr>
        <p:txBody>
          <a:bodyPr/>
          <a:lstStyle/>
          <a:p>
            <a:pPr algn="ctr"/>
            <a:r>
              <a:rPr lang="en-ZA" b="1" dirty="0">
                <a:solidFill>
                  <a:schemeClr val="tx1"/>
                </a:solidFill>
                <a:latin typeface="Arial" panose="020B0604020202020204" pitchFamily="34" charset="0"/>
                <a:cs typeface="Arial" panose="020B0604020202020204" pitchFamily="34" charset="0"/>
              </a:rPr>
              <a:t>Officiating</a:t>
            </a:r>
          </a:p>
        </p:txBody>
      </p:sp>
      <p:sp>
        <p:nvSpPr>
          <p:cNvPr id="3" name="Content Placeholder 2">
            <a:extLst>
              <a:ext uri="{FF2B5EF4-FFF2-40B4-BE49-F238E27FC236}">
                <a16:creationId xmlns:a16="http://schemas.microsoft.com/office/drawing/2014/main" id="{34DD700D-22AE-782F-6586-2E48D0DEB3FD}"/>
              </a:ext>
            </a:extLst>
          </p:cNvPr>
          <p:cNvSpPr>
            <a:spLocks noGrp="1"/>
          </p:cNvSpPr>
          <p:nvPr>
            <p:ph idx="1"/>
          </p:nvPr>
        </p:nvSpPr>
        <p:spPr>
          <a:xfrm>
            <a:off x="1341120" y="1002890"/>
            <a:ext cx="9509760" cy="4712110"/>
          </a:xfrm>
        </p:spPr>
        <p:txBody>
          <a:bodyPr>
            <a:normAutofit lnSpcReduction="10000"/>
          </a:bodyPr>
          <a:lstStyle/>
          <a:p>
            <a:r>
              <a:rPr lang="en-ZA" dirty="0">
                <a:solidFill>
                  <a:schemeClr val="tx1"/>
                </a:solidFill>
                <a:latin typeface="Arial" panose="020B0604020202020204" pitchFamily="34" charset="0"/>
                <a:cs typeface="Arial" panose="020B0604020202020204" pitchFamily="34" charset="0"/>
              </a:rPr>
              <a:t>The Lifesaving World </a:t>
            </a:r>
            <a:r>
              <a:rPr lang="en-ZA">
                <a:solidFill>
                  <a:schemeClr val="tx1"/>
                </a:solidFill>
                <a:latin typeface="Arial" panose="020B0604020202020204" pitchFamily="34" charset="0"/>
                <a:cs typeface="Arial" panose="020B0604020202020204" pitchFamily="34" charset="0"/>
              </a:rPr>
              <a:t>Championships are </a:t>
            </a:r>
            <a:r>
              <a:rPr lang="en-ZA" dirty="0">
                <a:solidFill>
                  <a:schemeClr val="tx1"/>
                </a:solidFill>
                <a:latin typeface="Arial" panose="020B0604020202020204" pitchFamily="34" charset="0"/>
                <a:cs typeface="Arial" panose="020B0604020202020204" pitchFamily="34" charset="0"/>
              </a:rPr>
              <a:t>an international event with lifesavers from all around the world being in attendance. We have Technical Officials from 29  countries officiating. Approximately 55% are Australians (which is understandable given the location).</a:t>
            </a:r>
          </a:p>
          <a:p>
            <a:r>
              <a:rPr lang="en-ZA" dirty="0">
                <a:solidFill>
                  <a:schemeClr val="tx1"/>
                </a:solidFill>
                <a:latin typeface="Arial" panose="020B0604020202020204" pitchFamily="34" charset="0"/>
                <a:cs typeface="Arial" panose="020B0604020202020204" pitchFamily="34" charset="0"/>
              </a:rPr>
              <a:t>Please note that a number non-Australian Technical Officials may not be familiar with Kurrawa and the beach, so if they appear to be “lost” please assist them.</a:t>
            </a:r>
          </a:p>
          <a:p>
            <a:r>
              <a:rPr lang="en-ZA" dirty="0">
                <a:solidFill>
                  <a:schemeClr val="tx1"/>
                </a:solidFill>
                <a:latin typeface="Arial" panose="020B0604020202020204" pitchFamily="34" charset="0"/>
                <a:cs typeface="Arial" panose="020B0604020202020204" pitchFamily="34" charset="0"/>
              </a:rPr>
              <a:t>For a number of officials, competitors, and team management, their first language may not English, so please speak slowly, and do not use slang or abbreviations. </a:t>
            </a:r>
          </a:p>
          <a:p>
            <a:r>
              <a:rPr lang="en-ZA" dirty="0">
                <a:solidFill>
                  <a:schemeClr val="tx1"/>
                </a:solidFill>
                <a:latin typeface="Arial" panose="020B0604020202020204" pitchFamily="34" charset="0"/>
                <a:cs typeface="Arial" panose="020B0604020202020204" pitchFamily="34" charset="0"/>
              </a:rPr>
              <a:t>Some international officials may not be familiar with the way LWCs are conducted, so please assist them and, if possible, guide them.</a:t>
            </a:r>
          </a:p>
          <a:p>
            <a:r>
              <a:rPr lang="en-ZA" dirty="0">
                <a:solidFill>
                  <a:schemeClr val="tx1"/>
                </a:solidFill>
                <a:latin typeface="Arial" panose="020B0604020202020204" pitchFamily="34" charset="0"/>
                <a:cs typeface="Arial" panose="020B0604020202020204" pitchFamily="34" charset="0"/>
              </a:rPr>
              <a:t>Please make all officials welcome and make them feel part of the LWCs.</a:t>
            </a:r>
          </a:p>
          <a:p>
            <a:r>
              <a:rPr lang="en-ZA" dirty="0">
                <a:solidFill>
                  <a:schemeClr val="tx1"/>
                </a:solidFill>
                <a:latin typeface="Arial" panose="020B0604020202020204" pitchFamily="34" charset="0"/>
                <a:cs typeface="Arial" panose="020B0604020202020204" pitchFamily="34" charset="0"/>
              </a:rPr>
              <a:t>And please remember, we all have something to contribute, and that we can all learn from others.</a:t>
            </a: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ZA" dirty="0"/>
          </a:p>
          <a:p>
            <a:endParaRPr lang="en-ZA" dirty="0"/>
          </a:p>
        </p:txBody>
      </p:sp>
      <p:pic>
        <p:nvPicPr>
          <p:cNvPr id="4" name="Immagine 6">
            <a:extLst>
              <a:ext uri="{FF2B5EF4-FFF2-40B4-BE49-F238E27FC236}">
                <a16:creationId xmlns:a16="http://schemas.microsoft.com/office/drawing/2014/main" id="{97B4B883-47CB-E5FE-69E1-1A1A8C831C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305404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A8036D-948B-DA66-A8A3-A5F3142EA27C}"/>
              </a:ext>
            </a:extLst>
          </p:cNvPr>
          <p:cNvSpPr>
            <a:spLocks noGrp="1"/>
          </p:cNvSpPr>
          <p:nvPr>
            <p:ph type="title"/>
          </p:nvPr>
        </p:nvSpPr>
        <p:spPr>
          <a:xfrm>
            <a:off x="1341120" y="265176"/>
            <a:ext cx="9509759" cy="722966"/>
          </a:xfrm>
        </p:spPr>
        <p:txBody>
          <a:bodyPr/>
          <a:lstStyle/>
          <a:p>
            <a:pPr algn="ctr"/>
            <a:r>
              <a:rPr lang="en-ZA" b="1" dirty="0">
                <a:latin typeface="Arial" panose="020B0604020202020204" pitchFamily="34" charset="0"/>
                <a:cs typeface="Arial" panose="020B0604020202020204" pitchFamily="34" charset="0"/>
              </a:rPr>
              <a:t>Conclusion</a:t>
            </a:r>
          </a:p>
        </p:txBody>
      </p:sp>
      <p:sp>
        <p:nvSpPr>
          <p:cNvPr id="5" name="Content Placeholder 4">
            <a:extLst>
              <a:ext uri="{FF2B5EF4-FFF2-40B4-BE49-F238E27FC236}">
                <a16:creationId xmlns:a16="http://schemas.microsoft.com/office/drawing/2014/main" id="{6D51BC83-4601-1AEF-CDF6-497AA9B830FF}"/>
              </a:ext>
            </a:extLst>
          </p:cNvPr>
          <p:cNvSpPr>
            <a:spLocks noGrp="1"/>
          </p:cNvSpPr>
          <p:nvPr>
            <p:ph idx="1"/>
          </p:nvPr>
        </p:nvSpPr>
        <p:spPr/>
        <p:txBody>
          <a:bodyPr/>
          <a:lstStyle/>
          <a:p>
            <a:endParaRPr lang="en-ZA" dirty="0">
              <a:solidFill>
                <a:schemeClr val="tx1"/>
              </a:solidFill>
              <a:latin typeface="Arial" panose="020B0604020202020204" pitchFamily="34" charset="0"/>
              <a:cs typeface="Arial" panose="020B0604020202020204" pitchFamily="34" charset="0"/>
            </a:endParaRPr>
          </a:p>
          <a:p>
            <a:r>
              <a:rPr lang="en-ZA" dirty="0">
                <a:solidFill>
                  <a:schemeClr val="tx1"/>
                </a:solidFill>
                <a:latin typeface="Arial" panose="020B0604020202020204" pitchFamily="34" charset="0"/>
                <a:cs typeface="Arial" panose="020B0604020202020204" pitchFamily="34" charset="0"/>
              </a:rPr>
              <a:t>Should you have a question about any aspect of this briefing please contact Jelle Meintsma, ILS Sport Commission Secretary, at </a:t>
            </a:r>
            <a:r>
              <a:rPr lang="en-ZA" dirty="0">
                <a:solidFill>
                  <a:schemeClr val="tx1"/>
                </a:solidFill>
                <a:latin typeface="Arial" panose="020B0604020202020204" pitchFamily="34" charset="0"/>
                <a:cs typeface="Arial" panose="020B0604020202020204" pitchFamily="34" charset="0"/>
                <a:hlinkClick r:id="rId2"/>
              </a:rPr>
              <a:t>meintsmaj@gmail.com</a:t>
            </a:r>
            <a:r>
              <a:rPr lang="en-ZA" dirty="0">
                <a:solidFill>
                  <a:schemeClr val="tx1"/>
                </a:solidFill>
                <a:latin typeface="Arial" panose="020B0604020202020204" pitchFamily="34" charset="0"/>
                <a:cs typeface="Arial" panose="020B0604020202020204" pitchFamily="34" charset="0"/>
              </a:rPr>
              <a:t>. Your enquiry will be forwarded to the responsible person for response. </a:t>
            </a:r>
          </a:p>
          <a:p>
            <a:r>
              <a:rPr lang="en-ZA" dirty="0">
                <a:solidFill>
                  <a:schemeClr val="tx1"/>
                </a:solidFill>
                <a:latin typeface="Arial" panose="020B0604020202020204" pitchFamily="34" charset="0"/>
                <a:cs typeface="Arial" panose="020B0604020202020204" pitchFamily="34" charset="0"/>
              </a:rPr>
              <a:t>Once again, thank you for attending and being part of the Lifesaving World Championships.</a:t>
            </a:r>
          </a:p>
          <a:p>
            <a:r>
              <a:rPr lang="en-ZA" dirty="0">
                <a:solidFill>
                  <a:schemeClr val="tx1"/>
                </a:solidFill>
                <a:latin typeface="Arial" panose="020B0604020202020204" pitchFamily="34" charset="0"/>
                <a:cs typeface="Arial" panose="020B0604020202020204" pitchFamily="34" charset="0"/>
              </a:rPr>
              <a:t>We look forward seeing you on the beach and at the functions.</a:t>
            </a:r>
          </a:p>
          <a:p>
            <a:endParaRPr lang="en-ZA" dirty="0">
              <a:solidFill>
                <a:schemeClr val="tx1"/>
              </a:solidFill>
              <a:latin typeface="Arial" panose="020B0604020202020204" pitchFamily="34" charset="0"/>
              <a:cs typeface="Arial" panose="020B0604020202020204" pitchFamily="34" charset="0"/>
            </a:endParaRPr>
          </a:p>
          <a:p>
            <a:pPr marL="45720" indent="0">
              <a:buNone/>
            </a:pPr>
            <a:endParaRPr lang="en-ZA" dirty="0">
              <a:solidFill>
                <a:schemeClr val="tx1"/>
              </a:solidFill>
              <a:latin typeface="Arial" panose="020B0604020202020204" pitchFamily="34" charset="0"/>
              <a:cs typeface="Arial" panose="020B0604020202020204" pitchFamily="34" charset="0"/>
            </a:endParaRPr>
          </a:p>
        </p:txBody>
      </p:sp>
      <p:pic>
        <p:nvPicPr>
          <p:cNvPr id="6" name="Immagine 6">
            <a:extLst>
              <a:ext uri="{FF2B5EF4-FFF2-40B4-BE49-F238E27FC236}">
                <a16:creationId xmlns:a16="http://schemas.microsoft.com/office/drawing/2014/main" id="{F32847A5-DF55-12A0-1E23-4F013DC9FE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
        <p:nvSpPr>
          <p:cNvPr id="2" name="TextBox 1">
            <a:extLst>
              <a:ext uri="{FF2B5EF4-FFF2-40B4-BE49-F238E27FC236}">
                <a16:creationId xmlns:a16="http://schemas.microsoft.com/office/drawing/2014/main" id="{BCE04CB6-5D75-5DC6-CC1F-CBCC5BBFB65E}"/>
              </a:ext>
            </a:extLst>
          </p:cNvPr>
          <p:cNvSpPr txBox="1"/>
          <p:nvPr/>
        </p:nvSpPr>
        <p:spPr>
          <a:xfrm>
            <a:off x="4359350" y="4670570"/>
            <a:ext cx="3593803" cy="369332"/>
          </a:xfrm>
          <a:prstGeom prst="rect">
            <a:avLst/>
          </a:prstGeom>
          <a:solidFill>
            <a:srgbClr val="FFFF00"/>
          </a:solidFill>
        </p:spPr>
        <p:txBody>
          <a:bodyPr wrap="square" rtlCol="0">
            <a:spAutoFit/>
          </a:bodyPr>
          <a:lstStyle/>
          <a:p>
            <a:r>
              <a:rPr lang="en-AU" b="1" dirty="0">
                <a:solidFill>
                  <a:srgbClr val="FF0000"/>
                </a:solidFill>
                <a:hlinkClick r:id="rId4"/>
              </a:rPr>
              <a:t>Click to Confirm Completion</a:t>
            </a:r>
            <a:endParaRPr lang="en-AU" b="1" dirty="0">
              <a:solidFill>
                <a:srgbClr val="FF0000"/>
              </a:solidFill>
            </a:endParaRPr>
          </a:p>
        </p:txBody>
      </p:sp>
    </p:spTree>
    <p:extLst>
      <p:ext uri="{BB962C8B-B14F-4D97-AF65-F5344CB8AC3E}">
        <p14:creationId xmlns:p14="http://schemas.microsoft.com/office/powerpoint/2010/main" val="278560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489D-137B-4016-9A75-DDF512DC0F4E}"/>
              </a:ext>
            </a:extLst>
          </p:cNvPr>
          <p:cNvSpPr>
            <a:spLocks noGrp="1"/>
          </p:cNvSpPr>
          <p:nvPr>
            <p:ph type="title"/>
          </p:nvPr>
        </p:nvSpPr>
        <p:spPr/>
        <p:txBody>
          <a:bodyPr>
            <a:normAutofit/>
          </a:bodyPr>
          <a:lstStyle/>
          <a:p>
            <a:pPr algn="ctr"/>
            <a:r>
              <a:rPr lang="en-ZA" b="1" dirty="0">
                <a:solidFill>
                  <a:schemeClr val="tx1"/>
                </a:solidFill>
                <a:latin typeface="Arial" panose="020B0604020202020204" pitchFamily="34" charset="0"/>
                <a:cs typeface="Arial" panose="020B0604020202020204" pitchFamily="34" charset="0"/>
              </a:rPr>
              <a:t>LWC 2024: Local Organising Committee</a:t>
            </a:r>
          </a:p>
        </p:txBody>
      </p:sp>
      <p:sp>
        <p:nvSpPr>
          <p:cNvPr id="3" name="Content Placeholder 2">
            <a:extLst>
              <a:ext uri="{FF2B5EF4-FFF2-40B4-BE49-F238E27FC236}">
                <a16:creationId xmlns:a16="http://schemas.microsoft.com/office/drawing/2014/main" id="{9E601F29-CE97-445C-BB52-D6057CCE320F}"/>
              </a:ext>
            </a:extLst>
          </p:cNvPr>
          <p:cNvSpPr>
            <a:spLocks noGrp="1"/>
          </p:cNvSpPr>
          <p:nvPr>
            <p:ph idx="1"/>
          </p:nvPr>
        </p:nvSpPr>
        <p:spPr>
          <a:xfrm>
            <a:off x="1254645" y="1572768"/>
            <a:ext cx="10515600" cy="4142232"/>
          </a:xfrm>
        </p:spPr>
        <p:txBody>
          <a:bodyPr>
            <a:normAutofit fontScale="92500"/>
          </a:bodyPr>
          <a:lstStyle/>
          <a:p>
            <a:r>
              <a:rPr lang="en-ZA" sz="2800" dirty="0">
                <a:solidFill>
                  <a:schemeClr val="tx1"/>
                </a:solidFill>
                <a:latin typeface="Arial" panose="020B0604020202020204" pitchFamily="34" charset="0"/>
                <a:cs typeface="Arial" panose="020B0604020202020204" pitchFamily="34" charset="0"/>
              </a:rPr>
              <a:t>Ron RANKIN – Chair and Project Director</a:t>
            </a:r>
          </a:p>
          <a:p>
            <a:r>
              <a:rPr lang="en-ZA" sz="2800" dirty="0">
                <a:solidFill>
                  <a:schemeClr val="tx1"/>
                </a:solidFill>
                <a:latin typeface="Arial" panose="020B0604020202020204" pitchFamily="34" charset="0"/>
                <a:cs typeface="Arial" panose="020B0604020202020204" pitchFamily="34" charset="0"/>
              </a:rPr>
              <a:t>Jacqui TAYLOR – Event Manager</a:t>
            </a:r>
          </a:p>
          <a:p>
            <a:r>
              <a:rPr lang="en-ZA" sz="2800" dirty="0">
                <a:solidFill>
                  <a:schemeClr val="tx1"/>
                </a:solidFill>
                <a:latin typeface="Arial" panose="020B0604020202020204" pitchFamily="34" charset="0"/>
                <a:cs typeface="Arial" panose="020B0604020202020204" pitchFamily="34" charset="0"/>
              </a:rPr>
              <a:t>Craig WILLIAMS – </a:t>
            </a:r>
            <a:r>
              <a:rPr lang="en-ZA"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Assistant Event Manager/Pool Technica</a:t>
            </a:r>
            <a:r>
              <a:rPr lang="en-ZA" sz="2800" dirty="0">
                <a:solidFill>
                  <a:schemeClr val="tx1"/>
                </a:solidFill>
                <a:latin typeface="Arial" panose="020B0604020202020204" pitchFamily="34" charset="0"/>
                <a:ea typeface="Calibri" panose="020F0502020204030204" pitchFamily="34" charset="0"/>
                <a:cs typeface="Arial" panose="020B0604020202020204" pitchFamily="34" charset="0"/>
              </a:rPr>
              <a:t>l</a:t>
            </a:r>
            <a:r>
              <a:rPr lang="en-ZA"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Advisor</a:t>
            </a:r>
          </a:p>
          <a:p>
            <a:r>
              <a:rPr lang="en-ZA" sz="2800" dirty="0">
                <a:solidFill>
                  <a:schemeClr val="tx1"/>
                </a:solidFill>
                <a:latin typeface="Arial" panose="020B0604020202020204" pitchFamily="34" charset="0"/>
                <a:ea typeface="Calibri" panose="020F0502020204030204" pitchFamily="34" charset="0"/>
                <a:cs typeface="Arial" panose="020B0604020202020204" pitchFamily="34" charset="0"/>
              </a:rPr>
              <a:t>Allan INWOOD  - Ocean Technical Advisor</a:t>
            </a:r>
            <a:endParaRPr lang="en-ZA"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ZA" sz="2800" dirty="0">
                <a:solidFill>
                  <a:schemeClr val="tx1"/>
                </a:solidFill>
                <a:latin typeface="Arial" panose="020B0604020202020204" pitchFamily="34" charset="0"/>
                <a:cs typeface="Arial" panose="020B0604020202020204" pitchFamily="34" charset="0"/>
              </a:rPr>
              <a:t>Ken BIRD – Site Manager &amp; Logistics</a:t>
            </a:r>
          </a:p>
          <a:p>
            <a:r>
              <a:rPr lang="en-ZA" sz="2800" dirty="0">
                <a:solidFill>
                  <a:schemeClr val="tx1"/>
                </a:solidFill>
                <a:latin typeface="Arial" panose="020B0604020202020204" pitchFamily="34" charset="0"/>
                <a:cs typeface="Arial" panose="020B0604020202020204" pitchFamily="34" charset="0"/>
              </a:rPr>
              <a:t>Steve LEAHY – Director Safety &amp; EMS</a:t>
            </a:r>
          </a:p>
          <a:p>
            <a:r>
              <a:rPr lang="en-ZA" sz="2800" dirty="0">
                <a:solidFill>
                  <a:schemeClr val="tx1"/>
                </a:solidFill>
                <a:latin typeface="Arial" panose="020B0604020202020204" pitchFamily="34" charset="0"/>
                <a:cs typeface="Arial" panose="020B0604020202020204" pitchFamily="34" charset="0"/>
              </a:rPr>
              <a:t>Nathan FIFE – Deputy Director Safety &amp; EMS</a:t>
            </a:r>
          </a:p>
          <a:p>
            <a:pPr marL="45720" indent="0">
              <a:buNone/>
            </a:pPr>
            <a:endParaRPr lang="en-ZA" dirty="0"/>
          </a:p>
        </p:txBody>
      </p:sp>
      <p:pic>
        <p:nvPicPr>
          <p:cNvPr id="4" name="Immagine 6">
            <a:extLst>
              <a:ext uri="{FF2B5EF4-FFF2-40B4-BE49-F238E27FC236}">
                <a16:creationId xmlns:a16="http://schemas.microsoft.com/office/drawing/2014/main" id="{84A3B80B-EF2A-40B5-8904-10882C35DD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0786" y="5513024"/>
            <a:ext cx="1749011" cy="1202725"/>
          </a:xfrm>
          <a:prstGeom prst="rect">
            <a:avLst/>
          </a:prstGeom>
        </p:spPr>
      </p:pic>
    </p:spTree>
    <p:extLst>
      <p:ext uri="{BB962C8B-B14F-4D97-AF65-F5344CB8AC3E}">
        <p14:creationId xmlns:p14="http://schemas.microsoft.com/office/powerpoint/2010/main" val="52998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A15D7-161F-1F86-3EB7-8EAD4301E0DC}"/>
              </a:ext>
            </a:extLst>
          </p:cNvPr>
          <p:cNvSpPr>
            <a:spLocks noGrp="1"/>
          </p:cNvSpPr>
          <p:nvPr>
            <p:ph type="title"/>
          </p:nvPr>
        </p:nvSpPr>
        <p:spPr>
          <a:xfrm>
            <a:off x="634182" y="63149"/>
            <a:ext cx="10216698" cy="663972"/>
          </a:xfrm>
        </p:spPr>
        <p:txBody>
          <a:bodyPr>
            <a:normAutofit fontScale="90000"/>
          </a:bodyPr>
          <a:lstStyle/>
          <a:p>
            <a:pPr algn="ctr"/>
            <a:r>
              <a:rPr lang="en-ZA" b="1" dirty="0">
                <a:solidFill>
                  <a:schemeClr val="tx1"/>
                </a:solidFill>
                <a:latin typeface="Arial" panose="020B0604020202020204" pitchFamily="34" charset="0"/>
                <a:cs typeface="Arial" panose="020B0604020202020204" pitchFamily="34" charset="0"/>
              </a:rPr>
              <a:t>Ocean &amp; Beach Referees and Senior Officials</a:t>
            </a:r>
          </a:p>
        </p:txBody>
      </p:sp>
      <p:graphicFrame>
        <p:nvGraphicFramePr>
          <p:cNvPr id="4" name="Content Placeholder 3">
            <a:extLst>
              <a:ext uri="{FF2B5EF4-FFF2-40B4-BE49-F238E27FC236}">
                <a16:creationId xmlns:a16="http://schemas.microsoft.com/office/drawing/2014/main" id="{BB0EEA9C-E680-A0E7-9DD0-F79E20D62083}"/>
              </a:ext>
            </a:extLst>
          </p:cNvPr>
          <p:cNvGraphicFramePr>
            <a:graphicFrameLocks noGrp="1"/>
          </p:cNvGraphicFramePr>
          <p:nvPr>
            <p:ph idx="1"/>
            <p:extLst>
              <p:ext uri="{D42A27DB-BD31-4B8C-83A1-F6EECF244321}">
                <p14:modId xmlns:p14="http://schemas.microsoft.com/office/powerpoint/2010/main" val="241040225"/>
              </p:ext>
            </p:extLst>
          </p:nvPr>
        </p:nvGraphicFramePr>
        <p:xfrm>
          <a:off x="285134" y="749725"/>
          <a:ext cx="11906866" cy="5458775"/>
        </p:xfrm>
        <a:graphic>
          <a:graphicData uri="http://schemas.openxmlformats.org/drawingml/2006/table">
            <a:tbl>
              <a:tblPr firstRow="1" firstCol="1" bandRow="1">
                <a:tableStyleId>{5DA37D80-6434-44D0-A028-1B22A696006F}</a:tableStyleId>
              </a:tblPr>
              <a:tblGrid>
                <a:gridCol w="1416075">
                  <a:extLst>
                    <a:ext uri="{9D8B030D-6E8A-4147-A177-3AD203B41FA5}">
                      <a16:colId xmlns:a16="http://schemas.microsoft.com/office/drawing/2014/main" val="3339341654"/>
                    </a:ext>
                  </a:extLst>
                </a:gridCol>
                <a:gridCol w="2000636">
                  <a:extLst>
                    <a:ext uri="{9D8B030D-6E8A-4147-A177-3AD203B41FA5}">
                      <a16:colId xmlns:a16="http://schemas.microsoft.com/office/drawing/2014/main" val="430553427"/>
                    </a:ext>
                  </a:extLst>
                </a:gridCol>
                <a:gridCol w="2123768">
                  <a:extLst>
                    <a:ext uri="{9D8B030D-6E8A-4147-A177-3AD203B41FA5}">
                      <a16:colId xmlns:a16="http://schemas.microsoft.com/office/drawing/2014/main" val="3602154553"/>
                    </a:ext>
                  </a:extLst>
                </a:gridCol>
                <a:gridCol w="2109019">
                  <a:extLst>
                    <a:ext uri="{9D8B030D-6E8A-4147-A177-3AD203B41FA5}">
                      <a16:colId xmlns:a16="http://schemas.microsoft.com/office/drawing/2014/main" val="4206756352"/>
                    </a:ext>
                  </a:extLst>
                </a:gridCol>
                <a:gridCol w="2020529">
                  <a:extLst>
                    <a:ext uri="{9D8B030D-6E8A-4147-A177-3AD203B41FA5}">
                      <a16:colId xmlns:a16="http://schemas.microsoft.com/office/drawing/2014/main" val="4036468093"/>
                    </a:ext>
                  </a:extLst>
                </a:gridCol>
                <a:gridCol w="2236839">
                  <a:extLst>
                    <a:ext uri="{9D8B030D-6E8A-4147-A177-3AD203B41FA5}">
                      <a16:colId xmlns:a16="http://schemas.microsoft.com/office/drawing/2014/main" val="2400541484"/>
                    </a:ext>
                  </a:extLst>
                </a:gridCol>
              </a:tblGrid>
              <a:tr h="220678">
                <a:tc>
                  <a:txBody>
                    <a:bodyPr/>
                    <a:lstStyle/>
                    <a:p>
                      <a:pPr algn="ctr"/>
                      <a:r>
                        <a:rPr lang="en-ZA" sz="1600" dirty="0">
                          <a:effectLst/>
                          <a:highlight>
                            <a:srgbClr val="FFFF00"/>
                          </a:highlight>
                          <a:latin typeface="Arial" panose="020B0604020202020204" pitchFamily="34" charset="0"/>
                          <a:cs typeface="Arial" panose="020B0604020202020204" pitchFamily="34" charset="0"/>
                        </a:rPr>
                        <a:t>POSITION</a:t>
                      </a:r>
                      <a:endParaRPr lang="en-ZA" sz="1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66614" marR="66614" marT="0" marB="0" anchor="ctr">
                    <a:solidFill>
                      <a:srgbClr val="FFFF00"/>
                    </a:solidFill>
                  </a:tcPr>
                </a:tc>
                <a:tc>
                  <a:txBody>
                    <a:bodyPr/>
                    <a:lstStyle/>
                    <a:p>
                      <a:pPr algn="ctr"/>
                      <a:r>
                        <a:rPr lang="en-ZA" sz="1600" dirty="0">
                          <a:effectLst/>
                          <a:highlight>
                            <a:srgbClr val="FFFF00"/>
                          </a:highlight>
                          <a:latin typeface="Arial" panose="020B0604020202020204" pitchFamily="34" charset="0"/>
                          <a:cs typeface="Arial" panose="020B0604020202020204" pitchFamily="34" charset="0"/>
                        </a:rPr>
                        <a:t>MASTERS OCEAN</a:t>
                      </a:r>
                      <a:endParaRPr lang="en-ZA" sz="1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66614" marR="66614" marT="0" marB="0" anchor="ctr">
                    <a:solidFill>
                      <a:srgbClr val="FFFF00"/>
                    </a:solidFill>
                  </a:tcPr>
                </a:tc>
                <a:tc>
                  <a:txBody>
                    <a:bodyPr/>
                    <a:lstStyle/>
                    <a:p>
                      <a:pPr algn="ctr"/>
                      <a:r>
                        <a:rPr lang="en-ZA" sz="1600" dirty="0">
                          <a:effectLst/>
                          <a:highlight>
                            <a:srgbClr val="FFFF00"/>
                          </a:highlight>
                          <a:latin typeface="Arial" panose="020B0604020202020204" pitchFamily="34" charset="0"/>
                          <a:cs typeface="Arial" panose="020B0604020202020204" pitchFamily="34" charset="0"/>
                        </a:rPr>
                        <a:t>NT OCEAN</a:t>
                      </a:r>
                      <a:endParaRPr lang="en-ZA" sz="1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66614" marR="66614" marT="0" marB="0" anchor="ctr">
                    <a:solidFill>
                      <a:srgbClr val="FFFF00"/>
                    </a:solidFill>
                  </a:tcPr>
                </a:tc>
                <a:tc>
                  <a:txBody>
                    <a:bodyPr/>
                    <a:lstStyle/>
                    <a:p>
                      <a:pPr algn="ctr"/>
                      <a:r>
                        <a:rPr lang="en-ZA" sz="1600" dirty="0">
                          <a:effectLst/>
                          <a:highlight>
                            <a:srgbClr val="FFFF00"/>
                          </a:highlight>
                          <a:latin typeface="Arial" panose="020B0604020202020204" pitchFamily="34" charset="0"/>
                          <a:cs typeface="Arial" panose="020B0604020202020204" pitchFamily="34" charset="0"/>
                        </a:rPr>
                        <a:t>IC OCEAN &amp;</a:t>
                      </a:r>
                    </a:p>
                    <a:p>
                      <a:pPr algn="ctr"/>
                      <a:r>
                        <a:rPr lang="en-ZA" sz="1600" dirty="0">
                          <a:effectLst/>
                          <a:highlight>
                            <a:srgbClr val="FFFF00"/>
                          </a:highlight>
                          <a:latin typeface="Arial" panose="020B0604020202020204" pitchFamily="34" charset="0"/>
                          <a:ea typeface="Calibri" panose="020F0502020204030204" pitchFamily="34" charset="0"/>
                          <a:cs typeface="Arial" panose="020B0604020202020204" pitchFamily="34" charset="0"/>
                        </a:rPr>
                        <a:t>MARCH PAST</a:t>
                      </a:r>
                    </a:p>
                  </a:txBody>
                  <a:tcPr marL="66614" marR="66614" marT="0" marB="0" anchor="ctr">
                    <a:solidFill>
                      <a:srgbClr val="FFFF00"/>
                    </a:solidFill>
                  </a:tcPr>
                </a:tc>
                <a:tc>
                  <a:txBody>
                    <a:bodyPr/>
                    <a:lstStyle/>
                    <a:p>
                      <a:pPr algn="ctr"/>
                      <a:r>
                        <a:rPr lang="en-ZA" sz="1600" dirty="0">
                          <a:effectLst/>
                          <a:highlight>
                            <a:srgbClr val="FFFF00"/>
                          </a:highlight>
                          <a:latin typeface="Arial" panose="020B0604020202020204" pitchFamily="34" charset="0"/>
                          <a:cs typeface="Arial" panose="020B0604020202020204" pitchFamily="34" charset="0"/>
                        </a:rPr>
                        <a:t>SURF BOAT</a:t>
                      </a:r>
                      <a:endParaRPr lang="en-ZA" sz="1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66614" marR="66614" marT="0" marB="0" anchor="ctr">
                    <a:solidFill>
                      <a:srgbClr val="FFFF00"/>
                    </a:solidFill>
                  </a:tcPr>
                </a:tc>
                <a:tc>
                  <a:txBody>
                    <a:bodyPr/>
                    <a:lstStyle/>
                    <a:p>
                      <a:pPr algn="ctr"/>
                      <a:r>
                        <a:rPr lang="en-ZA" sz="1600" dirty="0">
                          <a:effectLst/>
                          <a:highlight>
                            <a:srgbClr val="FFFF00"/>
                          </a:highlight>
                          <a:latin typeface="Arial" panose="020B0604020202020204" pitchFamily="34" charset="0"/>
                          <a:cs typeface="Arial" panose="020B0604020202020204" pitchFamily="34" charset="0"/>
                        </a:rPr>
                        <a:t>IRB</a:t>
                      </a:r>
                      <a:endParaRPr lang="en-ZA" sz="1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66614" marR="66614" marT="0" marB="0" anchor="ctr">
                    <a:solidFill>
                      <a:srgbClr val="FFFF00"/>
                    </a:solidFill>
                  </a:tcPr>
                </a:tc>
                <a:extLst>
                  <a:ext uri="{0D108BD9-81ED-4DB2-BD59-A6C34878D82A}">
                    <a16:rowId xmlns:a16="http://schemas.microsoft.com/office/drawing/2014/main" val="3935898716"/>
                  </a:ext>
                </a:extLst>
              </a:tr>
              <a:tr h="385917">
                <a:tc>
                  <a:txBody>
                    <a:bodyPr/>
                    <a:lstStyle/>
                    <a:p>
                      <a:r>
                        <a:rPr lang="en-ZA" sz="1400" dirty="0">
                          <a:effectLst/>
                          <a:latin typeface="Arial" panose="020B0604020202020204" pitchFamily="34" charset="0"/>
                          <a:cs typeface="Arial" panose="020B0604020202020204" pitchFamily="34" charset="0"/>
                        </a:rPr>
                        <a:t>CHIEF REFEREE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Don VAN KEIMPEMA </a:t>
                      </a:r>
                    </a:p>
                  </a:txBody>
                  <a:tcPr marL="66614" marR="66614" marT="0" marB="0"/>
                </a:tc>
                <a:tc>
                  <a:txBody>
                    <a:bodyPr/>
                    <a:lstStyle/>
                    <a:p>
                      <a:r>
                        <a:rPr lang="en-ZA" sz="1400" dirty="0">
                          <a:effectLst/>
                          <a:latin typeface="Arial" panose="020B0604020202020204" pitchFamily="34" charset="0"/>
                          <a:cs typeface="Arial" panose="020B0604020202020204" pitchFamily="34" charset="0"/>
                        </a:rPr>
                        <a:t>Carolyn WILSON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John BRENNAN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Tony HAVEN </a:t>
                      </a:r>
                    </a:p>
                    <a:p>
                      <a:r>
                        <a:rPr lang="en-ZA" sz="14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Mal FLEW</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extLst>
                  <a:ext uri="{0D108BD9-81ED-4DB2-BD59-A6C34878D82A}">
                    <a16:rowId xmlns:a16="http://schemas.microsoft.com/office/drawing/2014/main" val="2323202202"/>
                  </a:ext>
                </a:extLst>
              </a:tr>
              <a:tr h="934253">
                <a:tc>
                  <a:txBody>
                    <a:bodyPr/>
                    <a:lstStyle/>
                    <a:p>
                      <a:r>
                        <a:rPr lang="en-ZA" sz="1400" dirty="0">
                          <a:effectLst/>
                          <a:latin typeface="Arial" panose="020B0604020202020204" pitchFamily="34" charset="0"/>
                          <a:cs typeface="Arial" panose="020B0604020202020204" pitchFamily="34" charset="0"/>
                        </a:rPr>
                        <a:t>DEPUTY REFEREE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Peter CONNELL</a:t>
                      </a:r>
                    </a:p>
                    <a:p>
                      <a:r>
                        <a:rPr lang="en-ZA" sz="1400" dirty="0">
                          <a:effectLst/>
                          <a:latin typeface="Arial" panose="020B0604020202020204" pitchFamily="34" charset="0"/>
                          <a:cs typeface="Arial" panose="020B0604020202020204" pitchFamily="34" charset="0"/>
                        </a:rPr>
                        <a:t>David UNGER</a:t>
                      </a:r>
                    </a:p>
                    <a:p>
                      <a:r>
                        <a:rPr lang="en-ZA" sz="1400" dirty="0">
                          <a:effectLst/>
                          <a:latin typeface="Arial" panose="020B0604020202020204" pitchFamily="34" charset="0"/>
                          <a:cs typeface="Arial" panose="020B0604020202020204" pitchFamily="34" charset="0"/>
                        </a:rPr>
                        <a:t>Andrea PENNELL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Arno EBERLE</a:t>
                      </a:r>
                    </a:p>
                    <a:p>
                      <a:r>
                        <a:rPr lang="en-ZA" sz="1400" dirty="0">
                          <a:effectLst/>
                          <a:latin typeface="Arial" panose="020B0604020202020204" pitchFamily="34" charset="0"/>
                          <a:cs typeface="Arial" panose="020B0604020202020204" pitchFamily="34" charset="0"/>
                        </a:rPr>
                        <a:t>Don VAN KEIMPEMA </a:t>
                      </a:r>
                    </a:p>
                    <a:p>
                      <a:r>
                        <a:rPr lang="en-ZA" sz="14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Jenny MILLER</a:t>
                      </a:r>
                    </a:p>
                    <a:p>
                      <a:r>
                        <a:rPr lang="en-ZA" sz="1400" dirty="0">
                          <a:effectLst/>
                          <a:latin typeface="Arial" panose="020B0604020202020204" pitchFamily="34" charset="0"/>
                          <a:cs typeface="Arial" panose="020B0604020202020204" pitchFamily="34" charset="0"/>
                        </a:rPr>
                        <a:t>Peter CONNELL</a:t>
                      </a:r>
                    </a:p>
                    <a:p>
                      <a:r>
                        <a:rPr lang="en-ZA" sz="1400" dirty="0">
                          <a:effectLst/>
                          <a:latin typeface="Arial" panose="020B0604020202020204" pitchFamily="34" charset="0"/>
                          <a:cs typeface="Arial" panose="020B0604020202020204" pitchFamily="34" charset="0"/>
                        </a:rPr>
                        <a:t>Carolyn WILSON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Charles MELLOY</a:t>
                      </a:r>
                    </a:p>
                    <a:p>
                      <a:r>
                        <a:rPr lang="en-ZA" sz="1400" dirty="0">
                          <a:effectLst/>
                          <a:latin typeface="Arial" panose="020B0604020202020204" pitchFamily="34" charset="0"/>
                          <a:cs typeface="Arial" panose="020B0604020202020204" pitchFamily="34" charset="0"/>
                        </a:rPr>
                        <a:t>Peter VAN DUUREN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Wim NUYENS N/T</a:t>
                      </a:r>
                    </a:p>
                    <a:p>
                      <a:r>
                        <a:rPr lang="en-ZA" sz="1400" dirty="0">
                          <a:effectLst/>
                          <a:latin typeface="Arial" panose="020B0604020202020204" pitchFamily="34" charset="0"/>
                          <a:cs typeface="Arial" panose="020B0604020202020204" pitchFamily="34" charset="0"/>
                        </a:rPr>
                        <a:t>Nigel PENN  - N/T &amp; IC </a:t>
                      </a:r>
                    </a:p>
                    <a:p>
                      <a:r>
                        <a:rPr lang="en-ZA" sz="1400" dirty="0">
                          <a:effectLst/>
                          <a:latin typeface="Arial" panose="020B0604020202020204" pitchFamily="34" charset="0"/>
                          <a:cs typeface="Arial" panose="020B0604020202020204" pitchFamily="34" charset="0"/>
                        </a:rPr>
                        <a:t>Michael COOK  IC</a:t>
                      </a:r>
                    </a:p>
                  </a:txBody>
                  <a:tcPr marL="66614" marR="66614" marT="0" marB="0"/>
                </a:tc>
                <a:extLst>
                  <a:ext uri="{0D108BD9-81ED-4DB2-BD59-A6C34878D82A}">
                    <a16:rowId xmlns:a16="http://schemas.microsoft.com/office/drawing/2014/main" val="4074118527"/>
                  </a:ext>
                </a:extLst>
              </a:tr>
              <a:tr h="836442">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SECTIONAL REFS</a:t>
                      </a: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Richard CROWE</a:t>
                      </a:r>
                    </a:p>
                    <a:p>
                      <a:r>
                        <a:rPr lang="en-ZA" sz="1400" dirty="0">
                          <a:effectLst/>
                          <a:latin typeface="Arial" panose="020B0604020202020204" pitchFamily="34" charset="0"/>
                          <a:ea typeface="Calibri" panose="020F0502020204030204" pitchFamily="34" charset="0"/>
                          <a:cs typeface="Arial" panose="020B0604020202020204" pitchFamily="34" charset="0"/>
                        </a:rPr>
                        <a:t>Jeff MOWBRAY</a:t>
                      </a:r>
                    </a:p>
                    <a:p>
                      <a:r>
                        <a:rPr lang="en-ZA" sz="1400" dirty="0">
                          <a:effectLst/>
                          <a:latin typeface="Arial" panose="020B0604020202020204" pitchFamily="34" charset="0"/>
                          <a:ea typeface="Calibri" panose="020F0502020204030204" pitchFamily="34" charset="0"/>
                          <a:cs typeface="Arial" panose="020B0604020202020204" pitchFamily="34" charset="0"/>
                        </a:rPr>
                        <a:t>Jenny MILLER </a:t>
                      </a:r>
                    </a:p>
                    <a:p>
                      <a:r>
                        <a:rPr lang="en-ZA" sz="1400" dirty="0">
                          <a:effectLst/>
                          <a:latin typeface="Arial" panose="020B0604020202020204" pitchFamily="34" charset="0"/>
                          <a:ea typeface="Calibri" panose="020F0502020204030204" pitchFamily="34" charset="0"/>
                          <a:cs typeface="Arial" panose="020B0604020202020204" pitchFamily="34" charset="0"/>
                        </a:rPr>
                        <a:t>Peter CARNEY</a:t>
                      </a:r>
                    </a:p>
                    <a:p>
                      <a:r>
                        <a:rPr lang="en-ZA" sz="1400" dirty="0">
                          <a:effectLst/>
                          <a:latin typeface="Arial" panose="020B0604020202020204" pitchFamily="34" charset="0"/>
                          <a:ea typeface="Calibri" panose="020F0502020204030204" pitchFamily="34" charset="0"/>
                          <a:cs typeface="Arial" panose="020B0604020202020204" pitchFamily="34" charset="0"/>
                        </a:rPr>
                        <a:t>Kylie INNES</a:t>
                      </a: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Peter CARNEY</a:t>
                      </a:r>
                    </a:p>
                    <a:p>
                      <a:r>
                        <a:rPr lang="en-ZA" sz="1400" dirty="0">
                          <a:effectLst/>
                          <a:latin typeface="Arial" panose="020B0604020202020204" pitchFamily="34" charset="0"/>
                          <a:ea typeface="Calibri" panose="020F0502020204030204" pitchFamily="34" charset="0"/>
                          <a:cs typeface="Arial" panose="020B0604020202020204" pitchFamily="34" charset="0"/>
                        </a:rPr>
                        <a:t>Jenny MILER</a:t>
                      </a:r>
                    </a:p>
                    <a:p>
                      <a:r>
                        <a:rPr lang="en-ZA" sz="1400" dirty="0">
                          <a:effectLst/>
                          <a:latin typeface="Arial" panose="020B0604020202020204" pitchFamily="34" charset="0"/>
                          <a:ea typeface="Calibri" panose="020F0502020204030204" pitchFamily="34" charset="0"/>
                          <a:cs typeface="Arial" panose="020B0604020202020204" pitchFamily="34" charset="0"/>
                        </a:rPr>
                        <a:t>Paul D’EON</a:t>
                      </a:r>
                    </a:p>
                    <a:p>
                      <a:r>
                        <a:rPr lang="en-ZA" sz="1400" dirty="0">
                          <a:effectLst/>
                          <a:latin typeface="Arial" panose="020B0604020202020204" pitchFamily="34" charset="0"/>
                          <a:ea typeface="Calibri" panose="020F0502020204030204" pitchFamily="34" charset="0"/>
                          <a:cs typeface="Arial" panose="020B0604020202020204" pitchFamily="34" charset="0"/>
                        </a:rPr>
                        <a:t>Rachel SOARS</a:t>
                      </a:r>
                    </a:p>
                    <a:p>
                      <a:r>
                        <a:rPr lang="en-ZA" sz="1400" dirty="0">
                          <a:effectLst/>
                          <a:latin typeface="Arial" panose="020B0604020202020204" pitchFamily="34" charset="0"/>
                          <a:ea typeface="Calibri" panose="020F0502020204030204" pitchFamily="34" charset="0"/>
                          <a:cs typeface="Arial" panose="020B0604020202020204" pitchFamily="34" charset="0"/>
                        </a:rPr>
                        <a:t>John BARWOOD</a:t>
                      </a: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David UNGER</a:t>
                      </a:r>
                    </a:p>
                    <a:p>
                      <a:r>
                        <a:rPr lang="en-ZA" sz="1400" dirty="0">
                          <a:effectLst/>
                          <a:latin typeface="Arial" panose="020B0604020202020204" pitchFamily="34" charset="0"/>
                          <a:ea typeface="Calibri" panose="020F0502020204030204" pitchFamily="34" charset="0"/>
                          <a:cs typeface="Arial" panose="020B0604020202020204" pitchFamily="34" charset="0"/>
                        </a:rPr>
                        <a:t>Shayne BAKER</a:t>
                      </a:r>
                    </a:p>
                    <a:p>
                      <a:r>
                        <a:rPr lang="en-ZA" sz="1400" dirty="0">
                          <a:effectLst/>
                          <a:latin typeface="Arial" panose="020B0604020202020204" pitchFamily="34" charset="0"/>
                          <a:ea typeface="Calibri" panose="020F0502020204030204" pitchFamily="34" charset="0"/>
                          <a:cs typeface="Arial" panose="020B0604020202020204" pitchFamily="34" charset="0"/>
                        </a:rPr>
                        <a:t>Jenny KENNY</a:t>
                      </a:r>
                    </a:p>
                    <a:p>
                      <a:r>
                        <a:rPr lang="en-ZA" sz="1400" dirty="0">
                          <a:effectLst/>
                          <a:latin typeface="Arial" panose="020B0604020202020204" pitchFamily="34" charset="0"/>
                          <a:ea typeface="Calibri" panose="020F0502020204030204" pitchFamily="34" charset="0"/>
                          <a:cs typeface="Arial" panose="020B0604020202020204" pitchFamily="34" charset="0"/>
                        </a:rPr>
                        <a:t>Peter CARNEY</a:t>
                      </a:r>
                    </a:p>
                    <a:p>
                      <a:r>
                        <a:rPr lang="en-ZA" sz="1400" dirty="0">
                          <a:effectLst/>
                          <a:latin typeface="Arial" panose="020B0604020202020204" pitchFamily="34" charset="0"/>
                          <a:ea typeface="Calibri" panose="020F0502020204030204" pitchFamily="34" charset="0"/>
                          <a:cs typeface="Arial" panose="020B0604020202020204" pitchFamily="34" charset="0"/>
                        </a:rPr>
                        <a:t>Heather THOMPSON</a:t>
                      </a:r>
                    </a:p>
                    <a:p>
                      <a:r>
                        <a:rPr lang="en-ZA" sz="1400" dirty="0">
                          <a:effectLst/>
                          <a:latin typeface="Arial" panose="020B0604020202020204" pitchFamily="34" charset="0"/>
                          <a:ea typeface="Calibri" panose="020F0502020204030204" pitchFamily="34" charset="0"/>
                          <a:cs typeface="Arial" panose="020B0604020202020204" pitchFamily="34" charset="0"/>
                        </a:rPr>
                        <a:t>John HAMREY (MP)</a:t>
                      </a:r>
                    </a:p>
                  </a:txBody>
                  <a:tcPr marL="66614" marR="66614" marT="0" marB="0"/>
                </a:tc>
                <a:tc>
                  <a:txBody>
                    <a:bodyPr/>
                    <a:lstStyle/>
                    <a:p>
                      <a:r>
                        <a:rPr lang="en-ZA" sz="1400" dirty="0">
                          <a:effectLst/>
                          <a:latin typeface="Arial" panose="020B0604020202020204" pitchFamily="34" charset="0"/>
                          <a:cs typeface="Arial" panose="020B0604020202020204" pitchFamily="34" charset="0"/>
                        </a:rPr>
                        <a:t>David HARDGREAVES</a:t>
                      </a:r>
                    </a:p>
                    <a:p>
                      <a:r>
                        <a:rPr lang="en-ZA" sz="1400" dirty="0">
                          <a:effectLst/>
                          <a:latin typeface="Arial" panose="020B0604020202020204" pitchFamily="34" charset="0"/>
                          <a:cs typeface="Arial" panose="020B0604020202020204" pitchFamily="34" charset="0"/>
                        </a:rPr>
                        <a:t>Mick LANG</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endParaRPr lang="en-ZA" sz="1400" dirty="0">
                        <a:effectLst/>
                        <a:latin typeface="Arial" panose="020B0604020202020204" pitchFamily="34" charset="0"/>
                        <a:cs typeface="Arial" panose="020B0604020202020204" pitchFamily="34" charset="0"/>
                      </a:endParaRPr>
                    </a:p>
                  </a:txBody>
                  <a:tcPr marL="66614" marR="66614" marT="0" marB="0"/>
                </a:tc>
                <a:extLst>
                  <a:ext uri="{0D108BD9-81ED-4DB2-BD59-A6C34878D82A}">
                    <a16:rowId xmlns:a16="http://schemas.microsoft.com/office/drawing/2014/main" val="2879125934"/>
                  </a:ext>
                </a:extLst>
              </a:tr>
              <a:tr h="836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Arial" panose="020B0604020202020204" pitchFamily="34" charset="0"/>
                        </a:rPr>
                        <a:t>LIAISON</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Peter THOMAS</a:t>
                      </a:r>
                    </a:p>
                    <a:p>
                      <a:r>
                        <a:rPr lang="en-ZA" sz="1400" dirty="0">
                          <a:effectLst/>
                          <a:latin typeface="Arial" panose="020B0604020202020204" pitchFamily="34" charset="0"/>
                          <a:ea typeface="Calibri" panose="020F0502020204030204" pitchFamily="34" charset="0"/>
                          <a:cs typeface="Arial" panose="020B0604020202020204" pitchFamily="34" charset="0"/>
                        </a:rPr>
                        <a:t>Roger LLOYD</a:t>
                      </a:r>
                    </a:p>
                    <a:p>
                      <a:r>
                        <a:rPr lang="en-ZA" sz="1400" dirty="0">
                          <a:effectLst/>
                          <a:latin typeface="Arial" panose="020B0604020202020204" pitchFamily="34" charset="0"/>
                          <a:ea typeface="Calibri" panose="020F0502020204030204" pitchFamily="34" charset="0"/>
                          <a:cs typeface="Arial" panose="020B0604020202020204" pitchFamily="34" charset="0"/>
                        </a:rPr>
                        <a:t>Heather THOMPSON</a:t>
                      </a:r>
                    </a:p>
                    <a:p>
                      <a:r>
                        <a:rPr lang="en-ZA" sz="1400" dirty="0">
                          <a:effectLst/>
                          <a:latin typeface="Arial" panose="020B0604020202020204" pitchFamily="34" charset="0"/>
                          <a:ea typeface="Calibri" panose="020F0502020204030204" pitchFamily="34" charset="0"/>
                          <a:cs typeface="Arial" panose="020B0604020202020204" pitchFamily="34" charset="0"/>
                        </a:rPr>
                        <a:t>Warren MASSEY</a:t>
                      </a:r>
                    </a:p>
                    <a:p>
                      <a:r>
                        <a:rPr lang="en-ZA" sz="1400" dirty="0">
                          <a:effectLst/>
                          <a:latin typeface="Arial" panose="020B0604020202020204" pitchFamily="34" charset="0"/>
                          <a:ea typeface="Calibri" panose="020F0502020204030204" pitchFamily="34" charset="0"/>
                          <a:cs typeface="Arial" panose="020B0604020202020204" pitchFamily="34" charset="0"/>
                        </a:rPr>
                        <a:t>Graham RICE</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Heather THOMPSON</a:t>
                      </a:r>
                    </a:p>
                    <a:p>
                      <a:r>
                        <a:rPr lang="en-ZA" sz="1400" dirty="0">
                          <a:effectLst/>
                          <a:latin typeface="Arial" panose="020B0604020202020204" pitchFamily="34" charset="0"/>
                          <a:ea typeface="Calibri" panose="020F0502020204030204" pitchFamily="34" charset="0"/>
                          <a:cs typeface="Arial" panose="020B0604020202020204" pitchFamily="34" charset="0"/>
                        </a:rPr>
                        <a:t>David UNGER</a:t>
                      </a:r>
                    </a:p>
                    <a:p>
                      <a:r>
                        <a:rPr lang="en-ZA" sz="1400" dirty="0">
                          <a:effectLst/>
                          <a:latin typeface="Arial" panose="020B0604020202020204" pitchFamily="34" charset="0"/>
                          <a:ea typeface="Calibri" panose="020F0502020204030204" pitchFamily="34" charset="0"/>
                          <a:cs typeface="Arial" panose="020B0604020202020204" pitchFamily="34" charset="0"/>
                        </a:rPr>
                        <a:t>Peter CONNELL</a:t>
                      </a:r>
                    </a:p>
                    <a:p>
                      <a:r>
                        <a:rPr lang="en-ZA" sz="1400" dirty="0">
                          <a:effectLst/>
                          <a:latin typeface="Arial" panose="020B0604020202020204" pitchFamily="34" charset="0"/>
                          <a:ea typeface="Calibri" panose="020F0502020204030204" pitchFamily="34" charset="0"/>
                          <a:cs typeface="Arial" panose="020B0604020202020204" pitchFamily="34" charset="0"/>
                        </a:rPr>
                        <a:t>Graham RICE</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Warren MASSEY</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Arial" panose="020B0604020202020204" pitchFamily="34" charset="0"/>
                        </a:rPr>
                        <a:t>Barbara MORGAN</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Arial" panose="020B0604020202020204" pitchFamily="34" charset="0"/>
                        </a:rPr>
                        <a:t>Graham RICE</a:t>
                      </a:r>
                    </a:p>
                    <a:p>
                      <a:r>
                        <a:rPr lang="en-ZA" sz="1400" dirty="0">
                          <a:effectLst/>
                          <a:latin typeface="Arial" panose="020B0604020202020204" pitchFamily="34" charset="0"/>
                          <a:ea typeface="Calibri" panose="020F0502020204030204" pitchFamily="34" charset="0"/>
                          <a:cs typeface="Arial" panose="020B0604020202020204" pitchFamily="34" charset="0"/>
                        </a:rPr>
                        <a:t>Glen JONES</a:t>
                      </a:r>
                    </a:p>
                    <a:p>
                      <a:r>
                        <a:rPr lang="en-ZA" sz="1400" dirty="0">
                          <a:effectLst/>
                          <a:latin typeface="Arial" panose="020B0604020202020204" pitchFamily="34" charset="0"/>
                          <a:ea typeface="Calibri" panose="020F0502020204030204" pitchFamily="34" charset="0"/>
                          <a:cs typeface="Arial" panose="020B0604020202020204" pitchFamily="34" charset="0"/>
                        </a:rPr>
                        <a:t>Gavin MARSHALL</a:t>
                      </a:r>
                    </a:p>
                    <a:p>
                      <a:r>
                        <a:rPr lang="en-ZA" sz="1400" dirty="0">
                          <a:effectLst/>
                          <a:latin typeface="Arial" panose="020B0604020202020204" pitchFamily="34" charset="0"/>
                          <a:ea typeface="Calibri" panose="020F0502020204030204" pitchFamily="34" charset="0"/>
                          <a:cs typeface="Arial" panose="020B0604020202020204" pitchFamily="34" charset="0"/>
                        </a:rPr>
                        <a:t>Robert THOMPSON</a:t>
                      </a:r>
                    </a:p>
                    <a:p>
                      <a:r>
                        <a:rPr lang="en-ZA" sz="1400" dirty="0">
                          <a:effectLst/>
                          <a:latin typeface="Arial" panose="020B0604020202020204" pitchFamily="34" charset="0"/>
                          <a:ea typeface="Calibri" panose="020F0502020204030204" pitchFamily="34" charset="0"/>
                          <a:cs typeface="Arial" panose="020B0604020202020204" pitchFamily="34" charset="0"/>
                        </a:rPr>
                        <a:t>Kurt GOODWIN</a:t>
                      </a: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Jennifer DRURY</a:t>
                      </a:r>
                    </a:p>
                    <a:p>
                      <a:r>
                        <a:rPr lang="en-ZA" sz="1400" dirty="0">
                          <a:effectLst/>
                          <a:latin typeface="Arial" panose="020B0604020202020204" pitchFamily="34" charset="0"/>
                          <a:ea typeface="Calibri" panose="020F0502020204030204" pitchFamily="34" charset="0"/>
                          <a:cs typeface="Arial" panose="020B0604020202020204" pitchFamily="34" charset="0"/>
                        </a:rPr>
                        <a:t>Jeff HEWITT</a:t>
                      </a:r>
                    </a:p>
                    <a:p>
                      <a:r>
                        <a:rPr lang="en-ZA" sz="1400" dirty="0">
                          <a:effectLst/>
                          <a:latin typeface="Arial" panose="020B0604020202020204" pitchFamily="34" charset="0"/>
                          <a:ea typeface="Calibri" panose="020F0502020204030204" pitchFamily="34" charset="0"/>
                          <a:cs typeface="Arial" panose="020B0604020202020204" pitchFamily="34" charset="0"/>
                        </a:rPr>
                        <a:t>Phil LYTHAM</a:t>
                      </a:r>
                    </a:p>
                    <a:p>
                      <a:r>
                        <a:rPr lang="en-ZA" sz="1400" dirty="0">
                          <a:effectLst/>
                          <a:latin typeface="Arial" panose="020B0604020202020204" pitchFamily="34" charset="0"/>
                          <a:ea typeface="Calibri" panose="020F0502020204030204" pitchFamily="34" charset="0"/>
                          <a:cs typeface="Arial" panose="020B0604020202020204" pitchFamily="34" charset="0"/>
                        </a:rPr>
                        <a:t>John ROBINSON</a:t>
                      </a:r>
                    </a:p>
                  </a:txBody>
                  <a:tcPr marL="66614" marR="66614" marT="0" marB="0"/>
                </a:tc>
                <a:tc>
                  <a:txBody>
                    <a:bodyPr/>
                    <a:lstStyle/>
                    <a:p>
                      <a:r>
                        <a:rPr lang="en-ZA" sz="1400" dirty="0">
                          <a:effectLst/>
                          <a:latin typeface="Arial" panose="020B0604020202020204" pitchFamily="34" charset="0"/>
                          <a:cs typeface="Arial" panose="020B0604020202020204" pitchFamily="34" charset="0"/>
                        </a:rPr>
                        <a:t>Terry BOARDMAN</a:t>
                      </a:r>
                    </a:p>
                    <a:p>
                      <a:r>
                        <a:rPr lang="en-ZA" sz="1400" dirty="0">
                          <a:effectLst/>
                          <a:latin typeface="Arial" panose="020B0604020202020204" pitchFamily="34" charset="0"/>
                          <a:cs typeface="Arial" panose="020B0604020202020204" pitchFamily="34" charset="0"/>
                        </a:rPr>
                        <a:t>Lisa HAPP</a:t>
                      </a:r>
                    </a:p>
                    <a:p>
                      <a:r>
                        <a:rPr lang="en-ZA" sz="1400" dirty="0">
                          <a:effectLst/>
                          <a:latin typeface="Arial" panose="020B0604020202020204" pitchFamily="34" charset="0"/>
                          <a:cs typeface="Arial" panose="020B0604020202020204" pitchFamily="34" charset="0"/>
                        </a:rPr>
                        <a:t>Ronald VAN VLIET</a:t>
                      </a:r>
                    </a:p>
                    <a:p>
                      <a:r>
                        <a:rPr lang="en-ZA" sz="1400" dirty="0">
                          <a:effectLst/>
                          <a:latin typeface="Arial" panose="020B0604020202020204" pitchFamily="34" charset="0"/>
                          <a:cs typeface="Arial" panose="020B0604020202020204" pitchFamily="34" charset="0"/>
                        </a:rPr>
                        <a:t>Uri TEITLER</a:t>
                      </a:r>
                    </a:p>
                  </a:txBody>
                  <a:tcPr marL="66614" marR="66614" marT="0" marB="0"/>
                </a:tc>
                <a:extLst>
                  <a:ext uri="{0D108BD9-81ED-4DB2-BD59-A6C34878D82A}">
                    <a16:rowId xmlns:a16="http://schemas.microsoft.com/office/drawing/2014/main" val="1038062319"/>
                  </a:ext>
                </a:extLst>
              </a:tr>
              <a:tr h="836442">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APPEALS COMMITTEE CONVENOR</a:t>
                      </a: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Mike MARTIN</a:t>
                      </a:r>
                    </a:p>
                  </a:txBody>
                  <a:tcPr marL="66614" marR="6661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Arial" panose="020B0604020202020204" pitchFamily="34" charset="0"/>
                        </a:rPr>
                        <a:t>Mike MARTIN</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Arial" panose="020B0604020202020204" pitchFamily="34" charset="0"/>
                        </a:rPr>
                        <a:t>Mike MARTIN</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Arial" panose="020B0604020202020204" pitchFamily="34" charset="0"/>
                        </a:rPr>
                        <a:t>Mike MARTIN</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Arial" panose="020B0604020202020204" pitchFamily="34" charset="0"/>
                        </a:rPr>
                        <a:t>Mike MARTIN</a:t>
                      </a:r>
                    </a:p>
                    <a:p>
                      <a:endParaRPr lang="en-ZA" sz="1400" dirty="0">
                        <a:effectLst/>
                        <a:latin typeface="Arial" panose="020B0604020202020204" pitchFamily="34" charset="0"/>
                        <a:cs typeface="Arial" panose="020B0604020202020204" pitchFamily="34" charset="0"/>
                      </a:endParaRPr>
                    </a:p>
                  </a:txBody>
                  <a:tcPr marL="66614" marR="66614" marT="0" marB="0"/>
                </a:tc>
                <a:extLst>
                  <a:ext uri="{0D108BD9-81ED-4DB2-BD59-A6C34878D82A}">
                    <a16:rowId xmlns:a16="http://schemas.microsoft.com/office/drawing/2014/main" val="3783363509"/>
                  </a:ext>
                </a:extLst>
              </a:tr>
            </a:tbl>
          </a:graphicData>
        </a:graphic>
      </p:graphicFrame>
      <p:pic>
        <p:nvPicPr>
          <p:cNvPr id="10" name="Immagine 6">
            <a:extLst>
              <a:ext uri="{FF2B5EF4-FFF2-40B4-BE49-F238E27FC236}">
                <a16:creationId xmlns:a16="http://schemas.microsoft.com/office/drawing/2014/main" id="{660145C2-B598-429D-6D67-5B80218449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354315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1F22-9996-64A2-9BD5-9D46FD2D444E}"/>
              </a:ext>
            </a:extLst>
          </p:cNvPr>
          <p:cNvSpPr>
            <a:spLocks noGrp="1"/>
          </p:cNvSpPr>
          <p:nvPr>
            <p:ph type="title"/>
          </p:nvPr>
        </p:nvSpPr>
        <p:spPr/>
        <p:txBody>
          <a:bodyPr/>
          <a:lstStyle/>
          <a:p>
            <a:pPr algn="ctr"/>
            <a:r>
              <a:rPr lang="en-ZA" b="1" dirty="0">
                <a:solidFill>
                  <a:schemeClr val="tx1"/>
                </a:solidFill>
                <a:latin typeface="Arial" panose="020B0604020202020204" pitchFamily="34" charset="0"/>
                <a:cs typeface="Arial" panose="020B0604020202020204" pitchFamily="34" charset="0"/>
              </a:rPr>
              <a:t>Other Officials</a:t>
            </a:r>
          </a:p>
        </p:txBody>
      </p:sp>
      <p:sp>
        <p:nvSpPr>
          <p:cNvPr id="3" name="Content Placeholder 2">
            <a:extLst>
              <a:ext uri="{FF2B5EF4-FFF2-40B4-BE49-F238E27FC236}">
                <a16:creationId xmlns:a16="http://schemas.microsoft.com/office/drawing/2014/main" id="{57542681-B7F9-F699-E443-22F5BAD018E4}"/>
              </a:ext>
            </a:extLst>
          </p:cNvPr>
          <p:cNvSpPr>
            <a:spLocks noGrp="1"/>
          </p:cNvSpPr>
          <p:nvPr>
            <p:ph idx="1"/>
          </p:nvPr>
        </p:nvSpPr>
        <p:spPr>
          <a:xfrm>
            <a:off x="1341120" y="2551470"/>
            <a:ext cx="9509760" cy="3163529"/>
          </a:xfrm>
        </p:spPr>
        <p:txBody>
          <a:bodyPr/>
          <a:lstStyle/>
          <a:p>
            <a:pPr marL="45720" indent="0">
              <a:buNone/>
            </a:pPr>
            <a:r>
              <a:rPr lang="en-ZA" sz="2800" dirty="0">
                <a:solidFill>
                  <a:schemeClr val="tx1"/>
                </a:solidFill>
                <a:latin typeface="Arial" panose="020B0604020202020204" pitchFamily="34" charset="0"/>
                <a:cs typeface="Arial" panose="020B0604020202020204" pitchFamily="34" charset="0"/>
              </a:rPr>
              <a:t>The appointment of the remaining positions are on the LWC 2024 website. There have been some changes, and the appointment schedules will be updated</a:t>
            </a:r>
            <a:r>
              <a:rPr lang="en-ZA" dirty="0">
                <a:solidFill>
                  <a:schemeClr val="tx1"/>
                </a:solidFill>
              </a:rPr>
              <a:t>. </a:t>
            </a:r>
          </a:p>
        </p:txBody>
      </p:sp>
      <p:pic>
        <p:nvPicPr>
          <p:cNvPr id="4" name="Immagine 6">
            <a:extLst>
              <a:ext uri="{FF2B5EF4-FFF2-40B4-BE49-F238E27FC236}">
                <a16:creationId xmlns:a16="http://schemas.microsoft.com/office/drawing/2014/main" id="{CBAC1D7A-5D90-D131-D957-848B1FDD48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36667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5B3A-F539-F810-E559-88E78DD6BB53}"/>
              </a:ext>
            </a:extLst>
          </p:cNvPr>
          <p:cNvSpPr>
            <a:spLocks noGrp="1"/>
          </p:cNvSpPr>
          <p:nvPr>
            <p:ph type="title"/>
          </p:nvPr>
        </p:nvSpPr>
        <p:spPr/>
        <p:txBody>
          <a:bodyPr/>
          <a:lstStyle/>
          <a:p>
            <a:pPr algn="ctr"/>
            <a:r>
              <a:rPr lang="en-ZA" b="1" dirty="0">
                <a:solidFill>
                  <a:schemeClr val="tx1"/>
                </a:solidFill>
                <a:latin typeface="Arial" panose="020B0604020202020204" pitchFamily="34" charset="0"/>
                <a:cs typeface="Arial" panose="020B0604020202020204" pitchFamily="34" charset="0"/>
              </a:rPr>
              <a:t>Kurrawa SLSC and Beach</a:t>
            </a:r>
          </a:p>
        </p:txBody>
      </p:sp>
      <p:pic>
        <p:nvPicPr>
          <p:cNvPr id="3074" name="Picture 2">
            <a:extLst>
              <a:ext uri="{FF2B5EF4-FFF2-40B4-BE49-F238E27FC236}">
                <a16:creationId xmlns:a16="http://schemas.microsoft.com/office/drawing/2014/main" id="{151EEBD5-EE26-DA89-2CE3-43877BC647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3094" y="1514219"/>
            <a:ext cx="4141787" cy="4141787"/>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7EFFF5EB-C300-1222-E0E1-40F33F2821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375510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2547-E10E-8C12-BED0-A88252CAA646}"/>
              </a:ext>
            </a:extLst>
          </p:cNvPr>
          <p:cNvSpPr>
            <a:spLocks noGrp="1"/>
          </p:cNvSpPr>
          <p:nvPr>
            <p:ph type="title"/>
          </p:nvPr>
        </p:nvSpPr>
        <p:spPr>
          <a:xfrm>
            <a:off x="1341120" y="265176"/>
            <a:ext cx="9509759" cy="500590"/>
          </a:xfrm>
        </p:spPr>
        <p:txBody>
          <a:bodyPr>
            <a:normAutofit fontScale="90000"/>
          </a:bodyPr>
          <a:lstStyle/>
          <a:p>
            <a:pPr algn="ctr"/>
            <a:r>
              <a:rPr lang="en-ZA" b="1" dirty="0">
                <a:solidFill>
                  <a:schemeClr val="tx1"/>
                </a:solidFill>
                <a:latin typeface="Arial" panose="020B0604020202020204" pitchFamily="34" charset="0"/>
                <a:cs typeface="Arial" panose="020B0604020202020204" pitchFamily="34" charset="0"/>
              </a:rPr>
              <a:t>Beach Layout</a:t>
            </a:r>
            <a:endParaRPr lang="en-ZA" dirty="0"/>
          </a:p>
        </p:txBody>
      </p:sp>
      <p:pic>
        <p:nvPicPr>
          <p:cNvPr id="8" name="Immagine 6">
            <a:extLst>
              <a:ext uri="{FF2B5EF4-FFF2-40B4-BE49-F238E27FC236}">
                <a16:creationId xmlns:a16="http://schemas.microsoft.com/office/drawing/2014/main" id="{A2B513BD-F300-4964-B638-9561092250D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42989" y="5476518"/>
            <a:ext cx="1749011" cy="1202725"/>
          </a:xfrm>
          <a:prstGeom prst="rect">
            <a:avLst/>
          </a:prstGeom>
        </p:spPr>
      </p:pic>
      <p:pic>
        <p:nvPicPr>
          <p:cNvPr id="1026" name="Picture 2">
            <a:extLst>
              <a:ext uri="{FF2B5EF4-FFF2-40B4-BE49-F238E27FC236}">
                <a16:creationId xmlns:a16="http://schemas.microsoft.com/office/drawing/2014/main" id="{3D349260-2CC5-A5BB-2CC7-DE36A99A3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849" y="765766"/>
            <a:ext cx="8232409" cy="5585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95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b="1" dirty="0">
                <a:solidFill>
                  <a:schemeClr val="tx1"/>
                </a:solidFill>
                <a:latin typeface="Arial" panose="020B0604020202020204" pitchFamily="34" charset="0"/>
                <a:cs typeface="Arial" panose="020B0604020202020204" pitchFamily="34" charset="0"/>
              </a:rPr>
              <a:t>ILS ANTI-DOPING POSITION</a:t>
            </a:r>
          </a:p>
        </p:txBody>
      </p:sp>
      <p:sp>
        <p:nvSpPr>
          <p:cNvPr id="3" name="Content Placeholder 2"/>
          <p:cNvSpPr>
            <a:spLocks noGrp="1"/>
          </p:cNvSpPr>
          <p:nvPr>
            <p:ph idx="1"/>
          </p:nvPr>
        </p:nvSpPr>
        <p:spPr>
          <a:xfrm>
            <a:off x="1341120" y="1431235"/>
            <a:ext cx="9509760" cy="4283765"/>
          </a:xfrm>
        </p:spPr>
        <p:txBody>
          <a:bodyPr>
            <a:normAutofit fontScale="92500" lnSpcReduction="20000"/>
          </a:bodyPr>
          <a:lstStyle/>
          <a:p>
            <a:pPr>
              <a:spcBef>
                <a:spcPts val="600"/>
              </a:spcBef>
              <a:spcAft>
                <a:spcPts val="600"/>
              </a:spcAft>
            </a:pP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ILS shares the World Anti-Doping Agency (WADA) vision of a world where athletes can participate in a doping-free sporting environment.</a:t>
            </a:r>
          </a:p>
          <a:p>
            <a:pPr>
              <a:spcBef>
                <a:spcPts val="600"/>
              </a:spcBef>
              <a:spcAft>
                <a:spcPts val="600"/>
              </a:spcAft>
            </a:pP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ILS </a:t>
            </a:r>
            <a:r>
              <a:rPr lang="en-AU" kern="100" dirty="0">
                <a:solidFill>
                  <a:schemeClr val="tx1"/>
                </a:solidFill>
                <a:latin typeface="Arial" panose="020B0604020202020204" pitchFamily="34" charset="0"/>
                <a:ea typeface="Calibri" panose="020F0502020204030204" pitchFamily="34" charset="0"/>
                <a:cs typeface="Arial" panose="020B0604020202020204" pitchFamily="34" charset="0"/>
              </a:rPr>
              <a:t>and its </a:t>
            </a: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member federations/organisations are committed to adhere to WADA Standards</a:t>
            </a:r>
            <a:r>
              <a:rPr lang="en-AU" kern="100"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and seeks to provide a clean, safe, and fair sporting environment.</a:t>
            </a:r>
          </a:p>
          <a:p>
            <a:pPr>
              <a:spcBef>
                <a:spcPts val="600"/>
              </a:spcBef>
              <a:spcAft>
                <a:spcPts val="600"/>
              </a:spcAft>
            </a:pPr>
            <a:r>
              <a:rPr lang="en-AU" kern="100" dirty="0">
                <a:solidFill>
                  <a:schemeClr val="tx1"/>
                </a:solidFill>
                <a:effectLst/>
                <a:latin typeface="Arial" panose="020B0604020202020204" pitchFamily="34" charset="0"/>
                <a:ea typeface="Arial" panose="020B0604020202020204" pitchFamily="34" charset="0"/>
                <a:cs typeface="Arial" panose="020B0604020202020204" pitchFamily="34" charset="0"/>
              </a:rPr>
              <a:t>A key principle of </a:t>
            </a: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WADA’s World Anti-Doping Code International Standard for Education (ISE) </a:t>
            </a:r>
            <a:r>
              <a:rPr lang="en-AU" kern="100" dirty="0">
                <a:solidFill>
                  <a:schemeClr val="tx1"/>
                </a:solidFill>
                <a:effectLst/>
                <a:latin typeface="Arial" panose="020B0604020202020204" pitchFamily="34" charset="0"/>
                <a:ea typeface="Arial" panose="020B0604020202020204" pitchFamily="34" charset="0"/>
                <a:cs typeface="Arial" panose="020B0604020202020204" pitchFamily="34" charset="0"/>
              </a:rPr>
              <a:t>is that the first encounter with clean sport and anti-doping should be for all athletes to be educated before being tested. </a:t>
            </a:r>
          </a:p>
          <a:p>
            <a:pPr>
              <a:spcBef>
                <a:spcPts val="600"/>
              </a:spcBef>
              <a:spcAft>
                <a:spcPts val="600"/>
              </a:spcAft>
            </a:pP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To this end ILS provides comprehensive information</a:t>
            </a:r>
            <a:r>
              <a:rPr lang="en-AU" kern="100" dirty="0">
                <a:solidFill>
                  <a:schemeClr val="tx1"/>
                </a:solidFill>
                <a:latin typeface="Arial" panose="020B0604020202020204" pitchFamily="34" charset="0"/>
                <a:ea typeface="Calibri" panose="020F0502020204030204" pitchFamily="34" charset="0"/>
                <a:cs typeface="Arial" panose="020B0604020202020204" pitchFamily="34" charset="0"/>
              </a:rPr>
              <a:t> and education advice</a:t>
            </a: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to its members via its website.</a:t>
            </a:r>
            <a:endParaRPr lang="en-AU" kern="1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a:spcBef>
                <a:spcPts val="600"/>
              </a:spcBef>
              <a:spcAft>
                <a:spcPts val="600"/>
              </a:spcAft>
            </a:pPr>
            <a:r>
              <a:rPr lang="en-AU" sz="2000" b="0" strike="noStrike" spc="-1" dirty="0">
                <a:solidFill>
                  <a:srgbClr val="000000"/>
                </a:solidFill>
                <a:latin typeface="Arial" panose="020B0604020202020204" pitchFamily="34" charset="0"/>
                <a:ea typeface="DejaVu Sans"/>
                <a:cs typeface="Arial" panose="020B0604020202020204" pitchFamily="34" charset="0"/>
              </a:rPr>
              <a:t>Sport Integrity Australia (SIA), a WADA recognised National Anti-Doping Agency, will be present during these Championships and, i</a:t>
            </a:r>
            <a:r>
              <a:rPr lang="en-AU" sz="2000" b="0" strike="noStrike" spc="-1" dirty="0">
                <a:solidFill>
                  <a:schemeClr val="tx1"/>
                </a:solidFill>
                <a:latin typeface="Arial" panose="020B0604020202020204" pitchFamily="34" charset="0"/>
                <a:ea typeface="DejaVu Sans"/>
                <a:cs typeface="Arial" panose="020B0604020202020204" pitchFamily="34" charset="0"/>
              </a:rPr>
              <a:t>n line with WADA standards, there may be both random and targeted anti-doping testing in all 2024 LWCs.</a:t>
            </a:r>
            <a:br>
              <a:rPr lang="en-AU" sz="2000" b="0" strike="noStrike" spc="-1" dirty="0">
                <a:solidFill>
                  <a:schemeClr val="tx1"/>
                </a:solidFill>
                <a:latin typeface="Arial" panose="020B0604020202020204" pitchFamily="34" charset="0"/>
                <a:ea typeface="DejaVu Sans"/>
                <a:cs typeface="Arial" panose="020B0604020202020204" pitchFamily="34" charset="0"/>
              </a:rPr>
            </a:br>
            <a:br>
              <a:rPr lang="en-AU" sz="2000" b="0" strike="noStrike" spc="-1" dirty="0">
                <a:solidFill>
                  <a:schemeClr val="tx1"/>
                </a:solidFill>
                <a:latin typeface="Arial" panose="020B0604020202020204" pitchFamily="34" charset="0"/>
                <a:ea typeface="DejaVu Sans"/>
                <a:cs typeface="Arial" panose="020B0604020202020204" pitchFamily="34" charset="0"/>
              </a:rPr>
            </a:br>
            <a:r>
              <a:rPr lang="en-AU" sz="2000" b="1" strike="noStrike" spc="-1" dirty="0">
                <a:solidFill>
                  <a:schemeClr val="tx1"/>
                </a:solidFill>
                <a:latin typeface="Arial" panose="020B0604020202020204" pitchFamily="34" charset="0"/>
                <a:cs typeface="Arial" panose="020B0604020202020204" pitchFamily="34" charset="0"/>
              </a:rPr>
              <a:t>Note:  </a:t>
            </a:r>
            <a:r>
              <a:rPr lang="en-AU" sz="2000" b="0" strike="noStrike" spc="-1" dirty="0">
                <a:solidFill>
                  <a:schemeClr val="tx1"/>
                </a:solidFill>
                <a:latin typeface="Arial" panose="020B0604020202020204" pitchFamily="34" charset="0"/>
                <a:cs typeface="Arial" panose="020B0604020202020204" pitchFamily="34" charset="0"/>
              </a:rPr>
              <a:t>For the World Games in 2025 and for LWC2026 ILS will require national teams to have undertaken formal anti - doping education prior to participation in competition.</a:t>
            </a:r>
          </a:p>
        </p:txBody>
      </p:sp>
      <p:pic>
        <p:nvPicPr>
          <p:cNvPr id="5" name="Immagine 6">
            <a:extLst>
              <a:ext uri="{FF2B5EF4-FFF2-40B4-BE49-F238E27FC236}">
                <a16:creationId xmlns:a16="http://schemas.microsoft.com/office/drawing/2014/main" id="{DB6386B1-CE0E-A9CF-FA40-59F17CC2E1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4060" y="5191560"/>
            <a:ext cx="1749011" cy="1202725"/>
          </a:xfrm>
          <a:prstGeom prst="rect">
            <a:avLst/>
          </a:prstGeom>
        </p:spPr>
      </p:pic>
    </p:spTree>
    <p:extLst>
      <p:ext uri="{BB962C8B-B14F-4D97-AF65-F5344CB8AC3E}">
        <p14:creationId xmlns:p14="http://schemas.microsoft.com/office/powerpoint/2010/main" val="320120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13245</TotalTime>
  <Words>3828</Words>
  <Application>Microsoft Office PowerPoint</Application>
  <PresentationFormat>Widescreen</PresentationFormat>
  <Paragraphs>331</Paragraphs>
  <Slides>38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Black</vt:lpstr>
      <vt:lpstr>Calibri</vt:lpstr>
      <vt:lpstr>Georgia</vt:lpstr>
      <vt:lpstr>Ocean 16x9</vt:lpstr>
      <vt:lpstr>LIFESAVING WORLD CHAMPIONSHIPS 2024</vt:lpstr>
      <vt:lpstr>    The ILS Event Management Committee and the Local Organising Committee records their appreciation and thanks you for officiating at the Lifesaving World Championships (LWC) 2024 Gold Coast, Queensland Australia</vt:lpstr>
      <vt:lpstr>ILS Event Management Committee</vt:lpstr>
      <vt:lpstr>LWC 2024: Local Organising Committee</vt:lpstr>
      <vt:lpstr>Ocean &amp; Beach Referees and Senior Officials</vt:lpstr>
      <vt:lpstr>Other Officials</vt:lpstr>
      <vt:lpstr>Kurrawa SLSC and Beach</vt:lpstr>
      <vt:lpstr>Beach Layout</vt:lpstr>
      <vt:lpstr>ILS ANTI-DOPING POSITION</vt:lpstr>
      <vt:lpstr>Blue Cards</vt:lpstr>
      <vt:lpstr>Transport</vt:lpstr>
      <vt:lpstr>PowerPoint Presentation</vt:lpstr>
      <vt:lpstr>Daily Ocean Programme when Officiating</vt:lpstr>
      <vt:lpstr>Refreshments and Lunch Pack </vt:lpstr>
      <vt:lpstr>Competition Rules</vt:lpstr>
      <vt:lpstr>LWC2024 - Handbook</vt:lpstr>
      <vt:lpstr>Other Judging/Officiating Matters</vt:lpstr>
      <vt:lpstr>Lycra Vests</vt:lpstr>
      <vt:lpstr>Masters Oceanman/Oceanwoman &amp; Relay Draws</vt:lpstr>
      <vt:lpstr>National Team Oceanman/Oceanwoman Draws</vt:lpstr>
      <vt:lpstr>Interclub Oceanman/Oceanwoman Draws</vt:lpstr>
      <vt:lpstr>Ocean M and Ocean M Lifesaver Relay</vt:lpstr>
      <vt:lpstr>Opening of the Championships</vt:lpstr>
      <vt:lpstr>Opening Ceremony Parade</vt:lpstr>
      <vt:lpstr>Equipment and Scrutineering</vt:lpstr>
      <vt:lpstr>Protests and Appeals</vt:lpstr>
      <vt:lpstr>Complaints/Comments</vt:lpstr>
      <vt:lpstr>Safety - Overview</vt:lpstr>
      <vt:lpstr>Safety – Plans and Procedures</vt:lpstr>
      <vt:lpstr>Safety – LWC Weather and Surf Predictions</vt:lpstr>
      <vt:lpstr>Safety – Reporting Safety Issues</vt:lpstr>
      <vt:lpstr>Safety – Incident Response</vt:lpstr>
      <vt:lpstr>Safety – Contingency Plans</vt:lpstr>
      <vt:lpstr>Safety - Water</vt:lpstr>
      <vt:lpstr>Safety – First Aid</vt:lpstr>
      <vt:lpstr>Functions</vt:lpstr>
      <vt:lpstr>Officiating</vt:lpstr>
      <vt:lpstr>Conclusion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Lifesaving World Championships 2018</dc:title>
  <dc:creator>HP</dc:creator>
  <cp:lastModifiedBy>Rutu Desai</cp:lastModifiedBy>
  <cp:revision>105</cp:revision>
  <dcterms:created xsi:type="dcterms:W3CDTF">2018-10-13T06:32:30Z</dcterms:created>
  <dcterms:modified xsi:type="dcterms:W3CDTF">2024-07-26T02:42:56Z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