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6" r:id="rId4"/>
    <p:sldId id="265" r:id="rId5"/>
    <p:sldId id="277" r:id="rId6"/>
    <p:sldId id="264" r:id="rId7"/>
    <p:sldId id="262" r:id="rId8"/>
    <p:sldId id="269" r:id="rId9"/>
    <p:sldId id="257" r:id="rId10"/>
    <p:sldId id="258" r:id="rId11"/>
    <p:sldId id="259" r:id="rId12"/>
    <p:sldId id="267" r:id="rId13"/>
    <p:sldId id="268" r:id="rId14"/>
    <p:sldId id="263" r:id="rId15"/>
    <p:sldId id="271" r:id="rId16"/>
    <p:sldId id="272" r:id="rId17"/>
    <p:sldId id="273" r:id="rId18"/>
    <p:sldId id="274" r:id="rId19"/>
    <p:sldId id="275" r:id="rId20"/>
    <p:sldId id="278"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7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7/30/2024</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7/30/2024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7/30/2024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7/30/2024</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forms/d/e/1FAIpQLSe9GRvg_QAuY-UM4PVG_LuwmftEhJKZ89OKw0UQ9-Qi_PRq2Q/viewform?usp=sharing"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59D7C1-6E25-48C3-B420-ED45FFDB7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7262" y="0"/>
            <a:ext cx="6064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74EBE0-04D0-42B1-93D5-4FC7C9EBA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2054942"/>
            <a:ext cx="607230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CA8C2-53D1-6215-3E82-AE9758640888}"/>
              </a:ext>
            </a:extLst>
          </p:cNvPr>
          <p:cNvSpPr>
            <a:spLocks noGrp="1"/>
          </p:cNvSpPr>
          <p:nvPr>
            <p:ph type="ctrTitle"/>
          </p:nvPr>
        </p:nvSpPr>
        <p:spPr>
          <a:xfrm>
            <a:off x="6449950" y="2194560"/>
            <a:ext cx="5418961" cy="1739347"/>
          </a:xfrm>
        </p:spPr>
        <p:txBody>
          <a:bodyPr>
            <a:noAutofit/>
          </a:bodyPr>
          <a:lstStyle/>
          <a:p>
            <a:r>
              <a:rPr lang="en-CA" sz="3800" dirty="0">
                <a:solidFill>
                  <a:schemeClr val="tx2"/>
                </a:solidFill>
              </a:rPr>
              <a:t> </a:t>
            </a:r>
            <a:r>
              <a:rPr lang="en-CA" sz="3800" dirty="0" err="1">
                <a:solidFill>
                  <a:schemeClr val="tx2"/>
                </a:solidFill>
              </a:rPr>
              <a:t>SERC</a:t>
            </a:r>
            <a:r>
              <a:rPr lang="en-CA" sz="3800" dirty="0">
                <a:solidFill>
                  <a:schemeClr val="tx2"/>
                </a:solidFill>
              </a:rPr>
              <a:t> Briefing – Technical Officials</a:t>
            </a:r>
          </a:p>
        </p:txBody>
      </p:sp>
      <p:sp>
        <p:nvSpPr>
          <p:cNvPr id="3" name="Subtitle 2">
            <a:extLst>
              <a:ext uri="{FF2B5EF4-FFF2-40B4-BE49-F238E27FC236}">
                <a16:creationId xmlns:a16="http://schemas.microsoft.com/office/drawing/2014/main" id="{3FD44490-D2CD-D7D9-9B15-A7600EAAA0C4}"/>
              </a:ext>
            </a:extLst>
          </p:cNvPr>
          <p:cNvSpPr>
            <a:spLocks noGrp="1"/>
          </p:cNvSpPr>
          <p:nvPr>
            <p:ph type="subTitle" idx="1"/>
          </p:nvPr>
        </p:nvSpPr>
        <p:spPr>
          <a:xfrm>
            <a:off x="6449950" y="3996250"/>
            <a:ext cx="5418962" cy="1942434"/>
          </a:xfrm>
        </p:spPr>
        <p:txBody>
          <a:bodyPr>
            <a:normAutofit/>
          </a:bodyPr>
          <a:lstStyle/>
          <a:p>
            <a:r>
              <a:rPr lang="en-CA" cap="all" dirty="0">
                <a:solidFill>
                  <a:schemeClr val="bg2"/>
                </a:solidFill>
              </a:rPr>
              <a:t>LIFESAVING WORLD CHAMPIONSHIPS 2024</a:t>
            </a:r>
          </a:p>
        </p:txBody>
      </p:sp>
      <p:sp>
        <p:nvSpPr>
          <p:cNvPr id="14" name="Rectangle 13">
            <a:extLst>
              <a:ext uri="{FF2B5EF4-FFF2-40B4-BE49-F238E27FC236}">
                <a16:creationId xmlns:a16="http://schemas.microsoft.com/office/drawing/2014/main" id="{E1EAEB6D-60FF-455D-B8CC-2AC963CE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5" name="Picture 4" descr="A logo with a person holding a surfboard&#10;&#10;Description automatically generated">
            <a:extLst>
              <a:ext uri="{FF2B5EF4-FFF2-40B4-BE49-F238E27FC236}">
                <a16:creationId xmlns:a16="http://schemas.microsoft.com/office/drawing/2014/main" id="{5AE268A5-89A4-1F20-4D22-5A52883FE257}"/>
              </a:ext>
            </a:extLst>
          </p:cNvPr>
          <p:cNvPicPr>
            <a:picLocks noChangeAspect="1"/>
          </p:cNvPicPr>
          <p:nvPr/>
        </p:nvPicPr>
        <p:blipFill>
          <a:blip r:embed="rId2"/>
          <a:stretch>
            <a:fillRect/>
          </a:stretch>
        </p:blipFill>
        <p:spPr>
          <a:xfrm>
            <a:off x="634275" y="1534524"/>
            <a:ext cx="4851141" cy="3747506"/>
          </a:xfrm>
          <a:prstGeom prst="rect">
            <a:avLst/>
          </a:prstGeom>
        </p:spPr>
      </p:pic>
    </p:spTree>
    <p:extLst>
      <p:ext uri="{BB962C8B-B14F-4D97-AF65-F5344CB8AC3E}">
        <p14:creationId xmlns:p14="http://schemas.microsoft.com/office/powerpoint/2010/main" val="40827003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entries &amp; exit</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80"/>
            <a:ext cx="9784080" cy="4655450"/>
          </a:xfrm>
        </p:spPr>
        <p:txBody>
          <a:bodyPr>
            <a:normAutofit/>
          </a:bodyPr>
          <a:lstStyle/>
          <a:p>
            <a:r>
              <a:rPr lang="en-CA" sz="2400" dirty="0"/>
              <a:t>Exit will be to the south towards the dive pool, on the east side (see green arrows on diagram) – we are working towards a &lt; 2-minute turn</a:t>
            </a:r>
          </a:p>
          <a:p>
            <a:r>
              <a:rPr lang="en-CA" sz="2400" dirty="0"/>
              <a:t>Belongings will be in buckets at the exit point with a volunteer</a:t>
            </a:r>
          </a:p>
          <a:p>
            <a:r>
              <a:rPr lang="en-CA" sz="2400" dirty="0"/>
              <a:t>Competitors will be directed to the south onto the dive pool deck to leave and may not return to the deck, lock up, or lower change rooms until the event has concluded</a:t>
            </a:r>
          </a:p>
          <a:p>
            <a:r>
              <a:rPr lang="en-CA" sz="2400" b="1" dirty="0">
                <a:solidFill>
                  <a:schemeClr val="accent6">
                    <a:lumMod val="60000"/>
                    <a:lumOff val="40000"/>
                  </a:schemeClr>
                </a:solidFill>
              </a:rPr>
              <a:t>Competitor Liaisons will be located up in the spectator gallery</a:t>
            </a:r>
          </a:p>
          <a:p>
            <a:r>
              <a:rPr lang="en-CA" sz="2400" dirty="0"/>
              <a:t>All competitors and event delegates/spectators must stay in the upper bleachers on the west side of the pool.  East side access is prohibited.</a:t>
            </a:r>
          </a:p>
          <a:p>
            <a:r>
              <a:rPr lang="en-CA" sz="2400" b="1" dirty="0">
                <a:solidFill>
                  <a:schemeClr val="accent6">
                    <a:lumMod val="60000"/>
                    <a:lumOff val="40000"/>
                  </a:schemeClr>
                </a:solidFill>
              </a:rPr>
              <a:t>Anything left in lock up will remain there until all competitors have left lock up</a:t>
            </a:r>
          </a:p>
          <a:p>
            <a:endParaRPr lang="en-CA" dirty="0"/>
          </a:p>
        </p:txBody>
      </p:sp>
      <p:pic>
        <p:nvPicPr>
          <p:cNvPr id="4" name="Picture 3" descr="A logo with a person holding a surfboard&#10;&#10;Description automatically generated">
            <a:extLst>
              <a:ext uri="{FF2B5EF4-FFF2-40B4-BE49-F238E27FC236}">
                <a16:creationId xmlns:a16="http://schemas.microsoft.com/office/drawing/2014/main" id="{75C6060A-FEB0-66A9-F1F2-22D11B364E12}"/>
              </a:ext>
            </a:extLst>
          </p:cNvPr>
          <p:cNvPicPr>
            <a:picLocks noChangeAspect="1"/>
          </p:cNvPicPr>
          <p:nvPr/>
        </p:nvPicPr>
        <p:blipFill>
          <a:blip r:embed="rId2"/>
          <a:stretch>
            <a:fillRect/>
          </a:stretch>
        </p:blipFill>
        <p:spPr>
          <a:xfrm>
            <a:off x="9979310" y="284176"/>
            <a:ext cx="1953088" cy="1508760"/>
          </a:xfrm>
          <a:prstGeom prst="rect">
            <a:avLst/>
          </a:prstGeom>
        </p:spPr>
      </p:pic>
    </p:spTree>
    <p:extLst>
      <p:ext uri="{BB962C8B-B14F-4D97-AF65-F5344CB8AC3E}">
        <p14:creationId xmlns:p14="http://schemas.microsoft.com/office/powerpoint/2010/main" val="2669829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Competition area</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79"/>
            <a:ext cx="9784080" cy="4699513"/>
          </a:xfrm>
        </p:spPr>
        <p:txBody>
          <a:bodyPr>
            <a:noAutofit/>
          </a:bodyPr>
          <a:lstStyle/>
          <a:p>
            <a:pPr>
              <a:lnSpc>
                <a:spcPct val="120000"/>
              </a:lnSpc>
            </a:pPr>
            <a:r>
              <a:rPr lang="en-CA" sz="2400" dirty="0"/>
              <a:t>Anything outside of the entry/exit zone is not in play, including on the deck </a:t>
            </a:r>
          </a:p>
          <a:p>
            <a:pPr>
              <a:lnSpc>
                <a:spcPct val="120000"/>
              </a:lnSpc>
            </a:pPr>
            <a:r>
              <a:rPr lang="en-CA" sz="2400" dirty="0"/>
              <a:t>The gutter is not considered part of the pool entry zone.  Moving along in/use of  the gutter to travel will result in penalties for entering and exiting outside of the entry/exit zone</a:t>
            </a:r>
          </a:p>
          <a:p>
            <a:pPr>
              <a:lnSpc>
                <a:spcPct val="120000"/>
              </a:lnSpc>
            </a:pPr>
            <a:r>
              <a:rPr lang="en-CA" sz="2400" dirty="0"/>
              <a:t>A mesh curtain will divide the pool for Open preliminaries</a:t>
            </a:r>
          </a:p>
          <a:p>
            <a:pPr marL="0" indent="0">
              <a:lnSpc>
                <a:spcPct val="120000"/>
              </a:lnSpc>
              <a:buNone/>
            </a:pPr>
            <a:endParaRPr lang="en-CA" sz="2400" dirty="0"/>
          </a:p>
        </p:txBody>
      </p:sp>
      <p:pic>
        <p:nvPicPr>
          <p:cNvPr id="4" name="Picture 3" descr="A logo with a person holding a surfboard&#10;&#10;Description automatically generated">
            <a:extLst>
              <a:ext uri="{FF2B5EF4-FFF2-40B4-BE49-F238E27FC236}">
                <a16:creationId xmlns:a16="http://schemas.microsoft.com/office/drawing/2014/main" id="{7E124237-2FCD-99FB-BC5B-AB5473B09DC0}"/>
              </a:ext>
            </a:extLst>
          </p:cNvPr>
          <p:cNvPicPr>
            <a:picLocks noChangeAspect="1"/>
          </p:cNvPicPr>
          <p:nvPr/>
        </p:nvPicPr>
        <p:blipFill>
          <a:blip r:embed="rId2"/>
          <a:stretch>
            <a:fillRect/>
          </a:stretch>
        </p:blipFill>
        <p:spPr>
          <a:xfrm>
            <a:off x="9979310" y="284176"/>
            <a:ext cx="1953088" cy="1508760"/>
          </a:xfrm>
          <a:prstGeom prst="rect">
            <a:avLst/>
          </a:prstGeom>
        </p:spPr>
      </p:pic>
    </p:spTree>
    <p:extLst>
      <p:ext uri="{BB962C8B-B14F-4D97-AF65-F5344CB8AC3E}">
        <p14:creationId xmlns:p14="http://schemas.microsoft.com/office/powerpoint/2010/main" val="357904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scoring</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80"/>
            <a:ext cx="9784080" cy="4562144"/>
          </a:xfrm>
        </p:spPr>
        <p:txBody>
          <a:bodyPr>
            <a:normAutofit lnSpcReduction="10000"/>
          </a:bodyPr>
          <a:lstStyle/>
          <a:p>
            <a:r>
              <a:rPr lang="en-CA" sz="2400" dirty="0"/>
              <a:t>As per ILS </a:t>
            </a:r>
            <a:r>
              <a:rPr lang="en-CA" sz="2400" dirty="0" err="1"/>
              <a:t>SERC</a:t>
            </a:r>
            <a:r>
              <a:rPr lang="en-CA" sz="2400" dirty="0"/>
              <a:t> Coaches, Competitors, and Technical Officials Guide – January 2020</a:t>
            </a:r>
          </a:p>
          <a:p>
            <a:r>
              <a:rPr lang="en-CA" sz="2400" dirty="0"/>
              <a:t>Please study/review the following so you are familiar with scoring at this event:</a:t>
            </a:r>
          </a:p>
          <a:p>
            <a:pPr lvl="1"/>
            <a:r>
              <a:rPr lang="en-CA" sz="2400" i="1" dirty="0"/>
              <a:t>ILS Manual – Section 5 and other related rules in the June 2023 </a:t>
            </a:r>
            <a:r>
              <a:rPr lang="en-CA" sz="2400" i="1" dirty="0" err="1"/>
              <a:t>V4.3.1</a:t>
            </a:r>
            <a:r>
              <a:rPr lang="en-CA" sz="2400" i="1" dirty="0"/>
              <a:t>-May 2024</a:t>
            </a:r>
          </a:p>
          <a:p>
            <a:pPr lvl="1"/>
            <a:r>
              <a:rPr lang="en-CA" sz="2400" i="1" dirty="0"/>
              <a:t>ILS </a:t>
            </a:r>
            <a:r>
              <a:rPr lang="en-CA" sz="2400" i="1" dirty="0" err="1"/>
              <a:t>SERC</a:t>
            </a:r>
            <a:r>
              <a:rPr lang="en-CA" sz="2400" i="1" dirty="0"/>
              <a:t> Coaches, Competitors, and Technical Officials Guide</a:t>
            </a:r>
            <a:r>
              <a:rPr lang="en-CA" sz="2400" dirty="0"/>
              <a:t> – January 2020 – includes the score sheets we will be using</a:t>
            </a:r>
          </a:p>
          <a:p>
            <a:r>
              <a:rPr lang="en-CA" sz="2400" dirty="0"/>
              <a:t>Scoring will reflect any unsafe actions by competitors</a:t>
            </a:r>
          </a:p>
          <a:p>
            <a:pPr lvl="1"/>
            <a:r>
              <a:rPr lang="en-CA" sz="2400" dirty="0"/>
              <a:t>Please review the score sheets </a:t>
            </a:r>
          </a:p>
          <a:p>
            <a:pPr lvl="1"/>
            <a:r>
              <a:rPr lang="en-CA" sz="2400" dirty="0"/>
              <a:t>Maximum points available for a carry when one is not expected for the victim is five (5)</a:t>
            </a:r>
          </a:p>
          <a:p>
            <a:endParaRPr lang="en-CA" dirty="0"/>
          </a:p>
        </p:txBody>
      </p:sp>
      <p:pic>
        <p:nvPicPr>
          <p:cNvPr id="4" name="Picture 3" descr="A logo with a person holding a surfboard&#10;&#10;Description automatically generated">
            <a:extLst>
              <a:ext uri="{FF2B5EF4-FFF2-40B4-BE49-F238E27FC236}">
                <a16:creationId xmlns:a16="http://schemas.microsoft.com/office/drawing/2014/main" id="{0251C1A7-907E-0EE9-8269-8505BCE27143}"/>
              </a:ext>
            </a:extLst>
          </p:cNvPr>
          <p:cNvPicPr>
            <a:picLocks noChangeAspect="1"/>
          </p:cNvPicPr>
          <p:nvPr/>
        </p:nvPicPr>
        <p:blipFill>
          <a:blip r:embed="rId2"/>
          <a:stretch>
            <a:fillRect/>
          </a:stretch>
        </p:blipFill>
        <p:spPr>
          <a:xfrm>
            <a:off x="9979310" y="284176"/>
            <a:ext cx="1953088" cy="1508760"/>
          </a:xfrm>
          <a:prstGeom prst="rect">
            <a:avLst/>
          </a:prstGeom>
        </p:spPr>
      </p:pic>
    </p:spTree>
    <p:extLst>
      <p:ext uri="{BB962C8B-B14F-4D97-AF65-F5344CB8AC3E}">
        <p14:creationId xmlns:p14="http://schemas.microsoft.com/office/powerpoint/2010/main" val="311911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Marshalling &amp; entry</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80"/>
            <a:ext cx="9784080" cy="4655450"/>
          </a:xfrm>
        </p:spPr>
        <p:txBody>
          <a:bodyPr>
            <a:normAutofit/>
          </a:bodyPr>
          <a:lstStyle/>
          <a:p>
            <a:r>
              <a:rPr lang="en-CA" sz="2400" dirty="0"/>
              <a:t>Lock Up – Marshals, Runners</a:t>
            </a:r>
          </a:p>
          <a:p>
            <a:pPr lvl="1"/>
            <a:r>
              <a:rPr lang="en-CA" sz="2400" dirty="0"/>
              <a:t>Watch for communication devices including watches, hearing aids, etc.</a:t>
            </a:r>
          </a:p>
          <a:p>
            <a:pPr lvl="2"/>
            <a:r>
              <a:rPr lang="en-CA" sz="2400" dirty="0"/>
              <a:t>No devices in lock up</a:t>
            </a:r>
          </a:p>
          <a:p>
            <a:pPr lvl="2"/>
            <a:r>
              <a:rPr lang="en-CA" sz="2400" dirty="0"/>
              <a:t>If you have a concern, radio the Chief Referee</a:t>
            </a:r>
          </a:p>
          <a:p>
            <a:r>
              <a:rPr lang="en-CA" sz="2400" dirty="0"/>
              <a:t>Staging Areas – Marshals </a:t>
            </a:r>
          </a:p>
          <a:p>
            <a:pPr lvl="1"/>
            <a:r>
              <a:rPr lang="en-CA" sz="2400" dirty="0"/>
              <a:t>Details provided at morning briefing</a:t>
            </a:r>
          </a:p>
          <a:p>
            <a:pPr lvl="1"/>
            <a:r>
              <a:rPr lang="en-CA" sz="2400" dirty="0"/>
              <a:t>Always have a team at your location</a:t>
            </a:r>
          </a:p>
          <a:p>
            <a:pPr lvl="1"/>
            <a:r>
              <a:rPr lang="en-CA" sz="2400" dirty="0"/>
              <a:t>Never leave a team unattended throughout staging</a:t>
            </a:r>
          </a:p>
          <a:p>
            <a:r>
              <a:rPr lang="en-CA" sz="2400" dirty="0"/>
              <a:t>Event Director and Chief Judge(s) to coordinate bringing teams onto deck from final staging area</a:t>
            </a:r>
          </a:p>
          <a:p>
            <a:endParaRPr lang="en-CA" sz="2400" dirty="0"/>
          </a:p>
          <a:p>
            <a:endParaRPr lang="en-CA" sz="2400" dirty="0"/>
          </a:p>
          <a:p>
            <a:endParaRPr lang="en-CA" dirty="0"/>
          </a:p>
        </p:txBody>
      </p:sp>
    </p:spTree>
    <p:extLst>
      <p:ext uri="{BB962C8B-B14F-4D97-AF65-F5344CB8AC3E}">
        <p14:creationId xmlns:p14="http://schemas.microsoft.com/office/powerpoint/2010/main" val="326465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Judging Notes</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80"/>
            <a:ext cx="9784080" cy="4655450"/>
          </a:xfrm>
        </p:spPr>
        <p:txBody>
          <a:bodyPr>
            <a:normAutofit fontScale="92500"/>
          </a:bodyPr>
          <a:lstStyle/>
          <a:p>
            <a:r>
              <a:rPr lang="en-CA" sz="2400" dirty="0"/>
              <a:t>Officials </a:t>
            </a:r>
            <a:r>
              <a:rPr lang="en-CA" sz="2400" b="1" dirty="0"/>
              <a:t>will not </a:t>
            </a:r>
            <a:r>
              <a:rPr lang="en-CA" sz="2400" dirty="0"/>
              <a:t>cue competitors to remain in pool/not exit outside the entry exit point</a:t>
            </a:r>
          </a:p>
          <a:p>
            <a:pPr lvl="1"/>
            <a:r>
              <a:rPr lang="en-CA" sz="2400" dirty="0"/>
              <a:t>10 point deduction for each attempt to exit/enter outside the entry/exit zone</a:t>
            </a:r>
          </a:p>
          <a:p>
            <a:pPr lvl="1"/>
            <a:r>
              <a:rPr lang="en-CA" sz="2400" b="1" dirty="0">
                <a:solidFill>
                  <a:schemeClr val="accent6">
                    <a:lumMod val="60000"/>
                    <a:lumOff val="40000"/>
                  </a:schemeClr>
                </a:solidFill>
              </a:rPr>
              <a:t>Chief Judge notes these deductions</a:t>
            </a:r>
          </a:p>
          <a:p>
            <a:r>
              <a:rPr lang="en-CA" sz="2400" dirty="0"/>
              <a:t>Any victim landed outside the entry/exit zone will be removed from further assessment and no further points will be given including the landing points</a:t>
            </a:r>
            <a:endParaRPr lang="en-CA" sz="2200" dirty="0"/>
          </a:p>
          <a:p>
            <a:r>
              <a:rPr lang="en-CA" sz="2400" dirty="0"/>
              <a:t>Any person – competitor or bystander - sent for assistance will not be permitted to return to competition area (see </a:t>
            </a:r>
            <a:r>
              <a:rPr lang="en-CA" sz="2400" dirty="0" err="1"/>
              <a:t>SERC</a:t>
            </a:r>
            <a:r>
              <a:rPr lang="en-CA" sz="2400" dirty="0"/>
              <a:t> Guidelines).  Officials are to keep person outside of competition area and not permit interactions with team</a:t>
            </a:r>
          </a:p>
          <a:p>
            <a:r>
              <a:rPr lang="en-CA" sz="2400" dirty="0"/>
              <a:t>Any concerns re-equipment, victim safety, etc. – raise arm until noted by the Chief Judge/Event Director</a:t>
            </a:r>
          </a:p>
          <a:p>
            <a:r>
              <a:rPr lang="en-CA" sz="2400" dirty="0"/>
              <a:t>Emergencies – raise arm for Chief Judge/Event Director; respond to ensure safety</a:t>
            </a:r>
          </a:p>
          <a:p>
            <a:endParaRPr lang="en-CA" sz="2400" dirty="0"/>
          </a:p>
          <a:p>
            <a:endParaRPr lang="en-CA" sz="2400" dirty="0"/>
          </a:p>
          <a:p>
            <a:endParaRPr lang="en-CA" sz="2400" dirty="0"/>
          </a:p>
          <a:p>
            <a:endParaRPr lang="en-CA" dirty="0"/>
          </a:p>
        </p:txBody>
      </p:sp>
    </p:spTree>
    <p:extLst>
      <p:ext uri="{BB962C8B-B14F-4D97-AF65-F5344CB8AC3E}">
        <p14:creationId xmlns:p14="http://schemas.microsoft.com/office/powerpoint/2010/main" val="2039447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Judging notes - victims</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80"/>
            <a:ext cx="9784080" cy="4655450"/>
          </a:xfrm>
        </p:spPr>
        <p:txBody>
          <a:bodyPr>
            <a:normAutofit lnSpcReduction="10000"/>
          </a:bodyPr>
          <a:lstStyle/>
          <a:p>
            <a:r>
              <a:rPr lang="en-CA" sz="2400" dirty="0"/>
              <a:t>Victim care – </a:t>
            </a:r>
            <a:r>
              <a:rPr lang="en-CA" sz="2400" b="1" i="1" dirty="0"/>
              <a:t>volunteer safety is paramount</a:t>
            </a:r>
            <a:r>
              <a:rPr lang="en-CA" sz="2400" dirty="0"/>
              <a:t>.  Judges must stop competitors from actions physically hurting or will cause harm to the victim; 10-point deduction will apply for </a:t>
            </a:r>
            <a:r>
              <a:rPr lang="en-CA" sz="2400" b="1" dirty="0"/>
              <a:t>each</a:t>
            </a:r>
            <a:r>
              <a:rPr lang="en-CA" sz="2400" dirty="0"/>
              <a:t> instance </a:t>
            </a:r>
            <a:endParaRPr lang="en-CA" sz="2200" dirty="0"/>
          </a:p>
          <a:p>
            <a:r>
              <a:rPr lang="en-CA" sz="2400" i="1" dirty="0"/>
              <a:t>Victim Descriptions </a:t>
            </a:r>
            <a:r>
              <a:rPr lang="en-CA" sz="2400" dirty="0"/>
              <a:t>– provided on spreadsheet to judge only</a:t>
            </a:r>
          </a:p>
          <a:p>
            <a:pPr lvl="1"/>
            <a:r>
              <a:rPr lang="en-CA" sz="2400" dirty="0"/>
              <a:t>Keep track of this sheet and do not share it!</a:t>
            </a:r>
          </a:p>
          <a:p>
            <a:r>
              <a:rPr lang="en-CA" sz="2400" i="1" dirty="0"/>
              <a:t>Notes for Victims </a:t>
            </a:r>
            <a:r>
              <a:rPr lang="en-CA" sz="2400" dirty="0"/>
              <a:t>– use to train your volunteer</a:t>
            </a:r>
          </a:p>
          <a:p>
            <a:pPr lvl="1"/>
            <a:r>
              <a:rPr lang="en-CA" sz="2400" dirty="0"/>
              <a:t>Description, Cooperation level, Acceptance of assistance, Landing and After Care</a:t>
            </a:r>
          </a:p>
          <a:p>
            <a:r>
              <a:rPr lang="en-CA" sz="2400" i="1" dirty="0"/>
              <a:t>Notes for Judges </a:t>
            </a:r>
            <a:r>
              <a:rPr lang="en-CA" sz="2400" dirty="0"/>
              <a:t>– use for judging clarification and set ups</a:t>
            </a:r>
          </a:p>
          <a:p>
            <a:pPr lvl="1"/>
            <a:r>
              <a:rPr lang="en-CA" sz="2400" dirty="0"/>
              <a:t>Note point maximums for “Rescue”/”Control”</a:t>
            </a:r>
          </a:p>
          <a:p>
            <a:r>
              <a:rPr lang="en-CA" sz="2400" dirty="0"/>
              <a:t>Check on your victim’s wellbeing throughout the event</a:t>
            </a:r>
          </a:p>
          <a:p>
            <a:endParaRPr lang="en-CA" sz="2400" dirty="0"/>
          </a:p>
          <a:p>
            <a:endParaRPr lang="en-CA" sz="2400" dirty="0"/>
          </a:p>
          <a:p>
            <a:endParaRPr lang="en-CA" dirty="0"/>
          </a:p>
        </p:txBody>
      </p:sp>
    </p:spTree>
    <p:extLst>
      <p:ext uri="{BB962C8B-B14F-4D97-AF65-F5344CB8AC3E}">
        <p14:creationId xmlns:p14="http://schemas.microsoft.com/office/powerpoint/2010/main" val="4119031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Judging notes - scoring</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80"/>
            <a:ext cx="10329174" cy="4655450"/>
          </a:xfrm>
        </p:spPr>
        <p:txBody>
          <a:bodyPr>
            <a:normAutofit fontScale="92500"/>
          </a:bodyPr>
          <a:lstStyle/>
          <a:p>
            <a:r>
              <a:rPr lang="en-CA" sz="2400" dirty="0"/>
              <a:t>Note: “Victim” = “Patient” = “Casualty”</a:t>
            </a:r>
          </a:p>
          <a:p>
            <a:r>
              <a:rPr lang="en-CA" sz="2400" dirty="0"/>
              <a:t>As per ILS </a:t>
            </a:r>
            <a:r>
              <a:rPr lang="en-CA" sz="2400" dirty="0" err="1"/>
              <a:t>SERC</a:t>
            </a:r>
            <a:r>
              <a:rPr lang="en-CA" sz="2400" dirty="0"/>
              <a:t> Guide – 2020 (on ILS website)</a:t>
            </a:r>
          </a:p>
          <a:p>
            <a:r>
              <a:rPr lang="en-CA" sz="2400" dirty="0"/>
              <a:t>Weighting factors have already been determined and will be applied in final scoring</a:t>
            </a:r>
          </a:p>
          <a:p>
            <a:r>
              <a:rPr lang="en-CA" sz="2400" dirty="0"/>
              <a:t>SPEAKING ENGLISH IS </a:t>
            </a:r>
            <a:r>
              <a:rPr lang="en-CA" sz="2400" b="1" u="sng" dirty="0"/>
              <a:t>NOT</a:t>
            </a:r>
            <a:r>
              <a:rPr lang="en-CA" sz="2400" dirty="0"/>
              <a:t> A REQUIRMENT</a:t>
            </a:r>
          </a:p>
          <a:p>
            <a:pPr lvl="1"/>
            <a:r>
              <a:rPr lang="en-CA" sz="2400" dirty="0"/>
              <a:t>Assess performance based on what is observed</a:t>
            </a:r>
          </a:p>
          <a:p>
            <a:pPr lvl="1"/>
            <a:r>
              <a:rPr lang="en-CA" sz="2400" dirty="0"/>
              <a:t>Listen to the tone of voice if you cannot understand the words used</a:t>
            </a:r>
          </a:p>
          <a:p>
            <a:pPr lvl="1"/>
            <a:r>
              <a:rPr lang="en-CA" sz="2400" dirty="0"/>
              <a:t>CPR standards vary across nations – look for basics of CPR i.e., speed/rate, hand position, actual performance of assessment checks or breaths, etc.</a:t>
            </a:r>
          </a:p>
          <a:p>
            <a:pPr lvl="1"/>
            <a:r>
              <a:rPr lang="en-CA" sz="2400" dirty="0"/>
              <a:t>Non-English speaking teams should not be penalized if the performance is correct</a:t>
            </a:r>
          </a:p>
          <a:p>
            <a:r>
              <a:rPr lang="en-CA" sz="2400" dirty="0"/>
              <a:t>Check in with your victim after each team to ensure you captured the full performance in the scoring</a:t>
            </a:r>
          </a:p>
          <a:p>
            <a:pPr lvl="1"/>
            <a:endParaRPr lang="en-CA" sz="2400" dirty="0"/>
          </a:p>
          <a:p>
            <a:endParaRPr lang="en-CA" sz="2400" dirty="0"/>
          </a:p>
          <a:p>
            <a:endParaRPr lang="en-CA" sz="2400" dirty="0"/>
          </a:p>
          <a:p>
            <a:endParaRPr lang="en-CA" dirty="0"/>
          </a:p>
        </p:txBody>
      </p:sp>
    </p:spTree>
    <p:extLst>
      <p:ext uri="{BB962C8B-B14F-4D97-AF65-F5344CB8AC3E}">
        <p14:creationId xmlns:p14="http://schemas.microsoft.com/office/powerpoint/2010/main" val="2547351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Judging notes – score sheets</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80"/>
            <a:ext cx="9784080" cy="4655450"/>
          </a:xfrm>
        </p:spPr>
        <p:txBody>
          <a:bodyPr>
            <a:normAutofit/>
          </a:bodyPr>
          <a:lstStyle/>
          <a:p>
            <a:r>
              <a:rPr lang="en-CA" sz="2400" dirty="0"/>
              <a:t>Marking Scale</a:t>
            </a:r>
          </a:p>
          <a:p>
            <a:pPr lvl="1"/>
            <a:r>
              <a:rPr lang="en-CA" sz="2400" dirty="0"/>
              <a:t>On bottom of each score sheet</a:t>
            </a:r>
          </a:p>
          <a:p>
            <a:pPr lvl="1"/>
            <a:r>
              <a:rPr lang="en-CA" sz="2400" dirty="0"/>
              <a:t>Page 3 of </a:t>
            </a:r>
            <a:r>
              <a:rPr lang="en-CA" sz="2400" dirty="0" err="1"/>
              <a:t>SERC</a:t>
            </a:r>
            <a:r>
              <a:rPr lang="en-CA" sz="2400" dirty="0"/>
              <a:t> Guide</a:t>
            </a:r>
          </a:p>
          <a:p>
            <a:pPr lvl="1"/>
            <a:r>
              <a:rPr lang="en-CA" sz="2400" dirty="0"/>
              <a:t>Score according to </a:t>
            </a:r>
            <a:r>
              <a:rPr lang="en-CA" sz="2400" b="1" i="1" dirty="0"/>
              <a:t>performance</a:t>
            </a:r>
            <a:r>
              <a:rPr lang="en-CA" sz="2400" dirty="0"/>
              <a:t> </a:t>
            </a:r>
            <a:r>
              <a:rPr lang="en-CA" sz="2400" b="1" i="1" dirty="0"/>
              <a:t>against the criteria </a:t>
            </a:r>
            <a:r>
              <a:rPr lang="en-CA" sz="2400" dirty="0"/>
              <a:t>– </a:t>
            </a:r>
            <a:r>
              <a:rPr lang="en-CA" sz="2400" b="1" u="sng" dirty="0"/>
              <a:t>not</a:t>
            </a:r>
            <a:r>
              <a:rPr lang="en-CA" sz="2400" dirty="0"/>
              <a:t> against other teams or how you expect future teams to perform</a:t>
            </a:r>
          </a:p>
          <a:p>
            <a:pPr lvl="1"/>
            <a:r>
              <a:rPr lang="en-CA" sz="2400" dirty="0"/>
              <a:t>Difficulty factors will be used to calculate final scores </a:t>
            </a:r>
          </a:p>
          <a:p>
            <a:pPr lvl="1"/>
            <a:endParaRPr lang="en-CA" sz="2400" dirty="0"/>
          </a:p>
          <a:p>
            <a:pPr lvl="1"/>
            <a:endParaRPr lang="en-CA" sz="2400" dirty="0"/>
          </a:p>
          <a:p>
            <a:endParaRPr lang="en-CA" sz="2400" dirty="0"/>
          </a:p>
          <a:p>
            <a:endParaRPr lang="en-CA" sz="2400" dirty="0"/>
          </a:p>
          <a:p>
            <a:endParaRPr lang="en-CA" dirty="0"/>
          </a:p>
        </p:txBody>
      </p:sp>
      <p:graphicFrame>
        <p:nvGraphicFramePr>
          <p:cNvPr id="4" name="Table 4">
            <a:extLst>
              <a:ext uri="{FF2B5EF4-FFF2-40B4-BE49-F238E27FC236}">
                <a16:creationId xmlns:a16="http://schemas.microsoft.com/office/drawing/2014/main" id="{2351EA0C-26D1-B9C4-EF24-F7CDB18BF2E6}"/>
              </a:ext>
            </a:extLst>
          </p:cNvPr>
          <p:cNvGraphicFramePr>
            <a:graphicFrameLocks noGrp="1"/>
          </p:cNvGraphicFramePr>
          <p:nvPr/>
        </p:nvGraphicFramePr>
        <p:xfrm>
          <a:off x="4212893" y="4555579"/>
          <a:ext cx="3764132" cy="2221188"/>
        </p:xfrm>
        <a:graphic>
          <a:graphicData uri="http://schemas.openxmlformats.org/drawingml/2006/table">
            <a:tbl>
              <a:tblPr firstRow="1" bandRow="1">
                <a:tableStyleId>{5C22544A-7EE6-4342-B048-85BDC9FD1C3A}</a:tableStyleId>
              </a:tblPr>
              <a:tblGrid>
                <a:gridCol w="1882066">
                  <a:extLst>
                    <a:ext uri="{9D8B030D-6E8A-4147-A177-3AD203B41FA5}">
                      <a16:colId xmlns:a16="http://schemas.microsoft.com/office/drawing/2014/main" val="4016551853"/>
                    </a:ext>
                  </a:extLst>
                </a:gridCol>
                <a:gridCol w="1882066">
                  <a:extLst>
                    <a:ext uri="{9D8B030D-6E8A-4147-A177-3AD203B41FA5}">
                      <a16:colId xmlns:a16="http://schemas.microsoft.com/office/drawing/2014/main" val="1559101985"/>
                    </a:ext>
                  </a:extLst>
                </a:gridCol>
              </a:tblGrid>
              <a:tr h="370198">
                <a:tc>
                  <a:txBody>
                    <a:bodyPr/>
                    <a:lstStyle/>
                    <a:p>
                      <a:r>
                        <a:rPr lang="en-CA" dirty="0"/>
                        <a:t>Description</a:t>
                      </a:r>
                    </a:p>
                  </a:txBody>
                  <a:tcPr/>
                </a:tc>
                <a:tc>
                  <a:txBody>
                    <a:bodyPr/>
                    <a:lstStyle/>
                    <a:p>
                      <a:r>
                        <a:rPr lang="en-CA" dirty="0"/>
                        <a:t>Point Range</a:t>
                      </a:r>
                    </a:p>
                  </a:txBody>
                  <a:tcPr/>
                </a:tc>
                <a:extLst>
                  <a:ext uri="{0D108BD9-81ED-4DB2-BD59-A6C34878D82A}">
                    <a16:rowId xmlns:a16="http://schemas.microsoft.com/office/drawing/2014/main" val="2762170941"/>
                  </a:ext>
                </a:extLst>
              </a:tr>
              <a:tr h="370198">
                <a:tc>
                  <a:txBody>
                    <a:bodyPr/>
                    <a:lstStyle/>
                    <a:p>
                      <a:r>
                        <a:rPr lang="en-CA" dirty="0"/>
                        <a:t>Excellent</a:t>
                      </a:r>
                    </a:p>
                  </a:txBody>
                  <a:tcPr/>
                </a:tc>
                <a:tc>
                  <a:txBody>
                    <a:bodyPr/>
                    <a:lstStyle/>
                    <a:p>
                      <a:r>
                        <a:rPr lang="en-CA" dirty="0"/>
                        <a:t>10</a:t>
                      </a:r>
                    </a:p>
                  </a:txBody>
                  <a:tcPr/>
                </a:tc>
                <a:extLst>
                  <a:ext uri="{0D108BD9-81ED-4DB2-BD59-A6C34878D82A}">
                    <a16:rowId xmlns:a16="http://schemas.microsoft.com/office/drawing/2014/main" val="1024256818"/>
                  </a:ext>
                </a:extLst>
              </a:tr>
              <a:tr h="370198">
                <a:tc>
                  <a:txBody>
                    <a:bodyPr/>
                    <a:lstStyle/>
                    <a:p>
                      <a:r>
                        <a:rPr lang="en-CA" dirty="0"/>
                        <a:t>Very Good</a:t>
                      </a:r>
                    </a:p>
                  </a:txBody>
                  <a:tcPr/>
                </a:tc>
                <a:tc>
                  <a:txBody>
                    <a:bodyPr/>
                    <a:lstStyle/>
                    <a:p>
                      <a:r>
                        <a:rPr lang="en-CA" dirty="0"/>
                        <a:t>7.5-9.5</a:t>
                      </a:r>
                    </a:p>
                  </a:txBody>
                  <a:tcPr/>
                </a:tc>
                <a:extLst>
                  <a:ext uri="{0D108BD9-81ED-4DB2-BD59-A6C34878D82A}">
                    <a16:rowId xmlns:a16="http://schemas.microsoft.com/office/drawing/2014/main" val="2973740353"/>
                  </a:ext>
                </a:extLst>
              </a:tr>
              <a:tr h="370198">
                <a:tc>
                  <a:txBody>
                    <a:bodyPr/>
                    <a:lstStyle/>
                    <a:p>
                      <a:r>
                        <a:rPr lang="en-CA" dirty="0"/>
                        <a:t>Satisfactory</a:t>
                      </a:r>
                    </a:p>
                  </a:txBody>
                  <a:tcPr/>
                </a:tc>
                <a:tc>
                  <a:txBody>
                    <a:bodyPr/>
                    <a:lstStyle/>
                    <a:p>
                      <a:r>
                        <a:rPr lang="en-CA" dirty="0"/>
                        <a:t>5.0-7.0</a:t>
                      </a:r>
                    </a:p>
                  </a:txBody>
                  <a:tcPr/>
                </a:tc>
                <a:extLst>
                  <a:ext uri="{0D108BD9-81ED-4DB2-BD59-A6C34878D82A}">
                    <a16:rowId xmlns:a16="http://schemas.microsoft.com/office/drawing/2014/main" val="3806959490"/>
                  </a:ext>
                </a:extLst>
              </a:tr>
              <a:tr h="370198">
                <a:tc>
                  <a:txBody>
                    <a:bodyPr/>
                    <a:lstStyle/>
                    <a:p>
                      <a:r>
                        <a:rPr lang="en-CA" dirty="0"/>
                        <a:t>Weak</a:t>
                      </a:r>
                    </a:p>
                  </a:txBody>
                  <a:tcPr/>
                </a:tc>
                <a:tc>
                  <a:txBody>
                    <a:bodyPr/>
                    <a:lstStyle/>
                    <a:p>
                      <a:r>
                        <a:rPr lang="en-CA" dirty="0"/>
                        <a:t>2.5-4.5</a:t>
                      </a:r>
                    </a:p>
                  </a:txBody>
                  <a:tcPr/>
                </a:tc>
                <a:extLst>
                  <a:ext uri="{0D108BD9-81ED-4DB2-BD59-A6C34878D82A}">
                    <a16:rowId xmlns:a16="http://schemas.microsoft.com/office/drawing/2014/main" val="1801813793"/>
                  </a:ext>
                </a:extLst>
              </a:tr>
              <a:tr h="370198">
                <a:tc>
                  <a:txBody>
                    <a:bodyPr/>
                    <a:lstStyle/>
                    <a:p>
                      <a:r>
                        <a:rPr lang="en-CA" dirty="0"/>
                        <a:t>Poor</a:t>
                      </a:r>
                    </a:p>
                  </a:txBody>
                  <a:tcPr/>
                </a:tc>
                <a:tc>
                  <a:txBody>
                    <a:bodyPr/>
                    <a:lstStyle/>
                    <a:p>
                      <a:r>
                        <a:rPr lang="en-CA" dirty="0"/>
                        <a:t>0-2.0</a:t>
                      </a:r>
                    </a:p>
                  </a:txBody>
                  <a:tcPr/>
                </a:tc>
                <a:extLst>
                  <a:ext uri="{0D108BD9-81ED-4DB2-BD59-A6C34878D82A}">
                    <a16:rowId xmlns:a16="http://schemas.microsoft.com/office/drawing/2014/main" val="182858877"/>
                  </a:ext>
                </a:extLst>
              </a:tr>
            </a:tbl>
          </a:graphicData>
        </a:graphic>
      </p:graphicFrame>
    </p:spTree>
    <p:extLst>
      <p:ext uri="{BB962C8B-B14F-4D97-AF65-F5344CB8AC3E}">
        <p14:creationId xmlns:p14="http://schemas.microsoft.com/office/powerpoint/2010/main" val="2281499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Judging notes - scoring</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80"/>
            <a:ext cx="9784080" cy="4655450"/>
          </a:xfrm>
        </p:spPr>
        <p:txBody>
          <a:bodyPr>
            <a:normAutofit fontScale="92500" lnSpcReduction="10000"/>
          </a:bodyPr>
          <a:lstStyle/>
          <a:p>
            <a:r>
              <a:rPr lang="en-CA" sz="2500" b="1" u="sng" dirty="0"/>
              <a:t>Do</a:t>
            </a:r>
            <a:r>
              <a:rPr lang="en-CA" sz="2500" dirty="0"/>
              <a:t> </a:t>
            </a:r>
            <a:r>
              <a:rPr lang="en-CA" sz="2500" b="1" u="sng" dirty="0"/>
              <a:t>not</a:t>
            </a:r>
            <a:r>
              <a:rPr lang="en-CA" sz="2500" dirty="0"/>
              <a:t> write any notes on score sheets</a:t>
            </a:r>
          </a:p>
          <a:p>
            <a:r>
              <a:rPr lang="en-CA" sz="2500" dirty="0"/>
              <a:t>Ensure you check the boxes at the top – Heat Number or Final, Victim Number</a:t>
            </a:r>
          </a:p>
          <a:p>
            <a:r>
              <a:rPr lang="en-CA" sz="2500" dirty="0"/>
              <a:t>Any notes you would like to remember later should be written on a separate page kept by the judge and turned in to the Chief Referee at the end of the event.</a:t>
            </a:r>
          </a:p>
          <a:p>
            <a:pPr lvl="1"/>
            <a:r>
              <a:rPr lang="en-CA" sz="2500" dirty="0"/>
              <a:t>These are not shared with other judges or competitors</a:t>
            </a:r>
          </a:p>
          <a:p>
            <a:r>
              <a:rPr lang="en-CA" sz="2500" dirty="0"/>
              <a:t>If you make an error/change – be clear what your FINAL decision on the score sheet is and initial beside the correct item</a:t>
            </a:r>
          </a:p>
          <a:p>
            <a:r>
              <a:rPr lang="en-CA" sz="2500" dirty="0"/>
              <a:t>Blue or black ink only please</a:t>
            </a:r>
          </a:p>
          <a:p>
            <a:r>
              <a:rPr lang="en-CA" sz="2500" dirty="0"/>
              <a:t>Please </a:t>
            </a:r>
            <a:r>
              <a:rPr lang="en-CA" sz="2500" b="1" u="sng" dirty="0"/>
              <a:t>print</a:t>
            </a:r>
            <a:r>
              <a:rPr lang="en-CA" sz="2500" dirty="0"/>
              <a:t> your </a:t>
            </a:r>
            <a:r>
              <a:rPr lang="en-CA" sz="2500" b="1" u="sng" dirty="0"/>
              <a:t>full name </a:t>
            </a:r>
            <a:r>
              <a:rPr lang="en-CA" sz="2500" dirty="0"/>
              <a:t>in space for judge’s name</a:t>
            </a:r>
          </a:p>
          <a:p>
            <a:r>
              <a:rPr lang="en-CA" sz="2500" dirty="0"/>
              <a:t>Double check you have been clear with a score from each section of the sheet</a:t>
            </a:r>
          </a:p>
          <a:p>
            <a:pPr lvl="1"/>
            <a:endParaRPr lang="en-CA" sz="2400" dirty="0"/>
          </a:p>
          <a:p>
            <a:endParaRPr lang="en-CA" sz="2400" dirty="0"/>
          </a:p>
          <a:p>
            <a:endParaRPr lang="en-CA" sz="2400" dirty="0"/>
          </a:p>
          <a:p>
            <a:endParaRPr lang="en-CA" dirty="0"/>
          </a:p>
        </p:txBody>
      </p:sp>
    </p:spTree>
    <p:extLst>
      <p:ext uri="{BB962C8B-B14F-4D97-AF65-F5344CB8AC3E}">
        <p14:creationId xmlns:p14="http://schemas.microsoft.com/office/powerpoint/2010/main" val="597417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Judging notes - scoring</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80"/>
            <a:ext cx="9784080" cy="4655450"/>
          </a:xfrm>
        </p:spPr>
        <p:txBody>
          <a:bodyPr>
            <a:normAutofit/>
          </a:bodyPr>
          <a:lstStyle/>
          <a:p>
            <a:r>
              <a:rPr lang="en-CA" sz="2400" b="1" dirty="0"/>
              <a:t>Chief Judge</a:t>
            </a:r>
          </a:p>
          <a:p>
            <a:pPr lvl="1"/>
            <a:r>
              <a:rPr lang="en-CA" sz="2200" dirty="0"/>
              <a:t>Is the only person deducting for attempts to exit/entry in incorrect place</a:t>
            </a:r>
          </a:p>
          <a:p>
            <a:pPr lvl="1"/>
            <a:r>
              <a:rPr lang="en-CA" sz="2200" dirty="0"/>
              <a:t>Does not mark performance of rescues completed by the Leader – the Judge assigned to that victim will continue to score the treatment regardless of who is doing the treatment</a:t>
            </a:r>
          </a:p>
          <a:p>
            <a:pPr lvl="1"/>
            <a:endParaRPr lang="en-CA" sz="2200" dirty="0"/>
          </a:p>
          <a:p>
            <a:pPr>
              <a:lnSpc>
                <a:spcPct val="100000"/>
              </a:lnSpc>
              <a:spcBef>
                <a:spcPts val="355"/>
              </a:spcBef>
              <a:spcAft>
                <a:spcPts val="800"/>
              </a:spcAft>
            </a:pPr>
            <a:r>
              <a:rPr lang="en-CA" b="1" kern="100" dirty="0">
                <a:effectLst/>
                <a:ea typeface="Arial Narrow" panose="020B0606020202030204" pitchFamily="34" charset="0"/>
                <a:cs typeface="Arial Narrow" panose="020B0606020202030204" pitchFamily="34" charset="0"/>
              </a:rPr>
              <a:t>Area of Score Sheet - Rescue</a:t>
            </a:r>
            <a:endParaRPr lang="en-CA" kern="100" dirty="0">
              <a:effectLst/>
              <a:ea typeface="Times New Roman" panose="02020603050405020304" pitchFamily="18" charset="0"/>
              <a:cs typeface="Times New Roman" panose="02020603050405020304" pitchFamily="18" charset="0"/>
            </a:endParaRPr>
          </a:p>
          <a:p>
            <a:pPr marL="295275" lvl="1">
              <a:lnSpc>
                <a:spcPct val="100000"/>
              </a:lnSpc>
              <a:spcBef>
                <a:spcPts val="285"/>
              </a:spcBef>
              <a:spcAft>
                <a:spcPts val="800"/>
              </a:spcAft>
            </a:pPr>
            <a:r>
              <a:rPr lang="en-CA" sz="2200" kern="100" dirty="0">
                <a:ea typeface="Arial Narrow" panose="020B0606020202030204" pitchFamily="34" charset="0"/>
                <a:cs typeface="Arial Narrow" panose="020B0606020202030204" pitchFamily="34" charset="0"/>
              </a:rPr>
              <a:t>“L</a:t>
            </a:r>
            <a:r>
              <a:rPr lang="en-CA" sz="2200" kern="100" dirty="0">
                <a:effectLst/>
                <a:ea typeface="Arial Narrow" panose="020B0606020202030204" pitchFamily="34" charset="0"/>
                <a:cs typeface="Arial Narrow" panose="020B0606020202030204" pitchFamily="34" charset="0"/>
              </a:rPr>
              <a:t>ow marks f</a:t>
            </a:r>
            <a:r>
              <a:rPr lang="en-CA" sz="2200" kern="100" spc="-5" dirty="0">
                <a:effectLst/>
                <a:ea typeface="Arial Narrow" panose="020B0606020202030204" pitchFamily="34" charset="0"/>
                <a:cs typeface="Arial Narrow" panose="020B0606020202030204" pitchFamily="34" charset="0"/>
              </a:rPr>
              <a:t>o</a:t>
            </a:r>
            <a:r>
              <a:rPr lang="en-CA" sz="2200" kern="100" dirty="0">
                <a:effectLst/>
                <a:ea typeface="Arial Narrow" panose="020B0606020202030204" pitchFamily="34" charset="0"/>
                <a:cs typeface="Arial Narrow" panose="020B0606020202030204" pitchFamily="34" charset="0"/>
              </a:rPr>
              <a:t>r</a:t>
            </a:r>
            <a:r>
              <a:rPr lang="en-CA" sz="2200" kern="100" spc="-5" dirty="0">
                <a:effectLst/>
                <a:ea typeface="Arial Narrow" panose="020B0606020202030204" pitchFamily="34" charset="0"/>
                <a:cs typeface="Arial Narrow" panose="020B0606020202030204" pitchFamily="34" charset="0"/>
              </a:rPr>
              <a:t> </a:t>
            </a:r>
            <a:r>
              <a:rPr lang="en-CA" sz="2200" kern="100" dirty="0">
                <a:effectLst/>
                <a:ea typeface="Arial Narrow" panose="020B0606020202030204" pitchFamily="34" charset="0"/>
                <a:cs typeface="Arial Narrow" panose="020B0606020202030204" pitchFamily="34" charset="0"/>
              </a:rPr>
              <a:t>c</a:t>
            </a:r>
            <a:r>
              <a:rPr lang="en-CA" sz="2200" kern="100" spc="-5" dirty="0">
                <a:effectLst/>
                <a:ea typeface="Arial Narrow" panose="020B0606020202030204" pitchFamily="34" charset="0"/>
                <a:cs typeface="Arial Narrow" panose="020B0606020202030204" pitchFamily="34" charset="0"/>
              </a:rPr>
              <a:t>o</a:t>
            </a:r>
            <a:r>
              <a:rPr lang="en-CA" sz="2200" kern="100" dirty="0">
                <a:effectLst/>
                <a:ea typeface="Arial Narrow" panose="020B0606020202030204" pitchFamily="34" charset="0"/>
                <a:cs typeface="Arial Narrow" panose="020B0606020202030204" pitchFamily="34" charset="0"/>
              </a:rPr>
              <a:t>ntact rescue if not req</a:t>
            </a:r>
            <a:r>
              <a:rPr lang="en-CA" sz="2200" kern="100" spc="-5" dirty="0">
                <a:effectLst/>
                <a:ea typeface="Arial Narrow" panose="020B0606020202030204" pitchFamily="34" charset="0"/>
                <a:cs typeface="Arial Narrow" panose="020B0606020202030204" pitchFamily="34" charset="0"/>
              </a:rPr>
              <a:t>u</a:t>
            </a:r>
            <a:r>
              <a:rPr lang="en-CA" sz="2200" kern="100" dirty="0">
                <a:effectLst/>
                <a:ea typeface="Arial Narrow" panose="020B0606020202030204" pitchFamily="34" charset="0"/>
                <a:cs typeface="Arial Narrow" panose="020B0606020202030204" pitchFamily="34" charset="0"/>
              </a:rPr>
              <a:t>ired – </a:t>
            </a:r>
            <a:r>
              <a:rPr lang="en-CA" sz="2200" b="1" kern="100" spc="-5" dirty="0">
                <a:effectLst/>
                <a:ea typeface="Arial Narrow" panose="020B0606020202030204" pitchFamily="34" charset="0"/>
                <a:cs typeface="Arial Narrow" panose="020B0606020202030204" pitchFamily="34" charset="0"/>
              </a:rPr>
              <a:t>m</a:t>
            </a:r>
            <a:r>
              <a:rPr lang="en-CA" sz="2200" b="1" kern="100" dirty="0">
                <a:effectLst/>
                <a:ea typeface="Arial Narrow" panose="020B0606020202030204" pitchFamily="34" charset="0"/>
                <a:cs typeface="Arial Narrow" panose="020B0606020202030204" pitchFamily="34" charset="0"/>
              </a:rPr>
              <a:t>aximum</a:t>
            </a:r>
            <a:r>
              <a:rPr lang="en-CA" sz="2200" kern="100" dirty="0">
                <a:effectLst/>
                <a:ea typeface="Arial Narrow" panose="020B0606020202030204" pitchFamily="34" charset="0"/>
                <a:cs typeface="Arial Narrow" panose="020B0606020202030204" pitchFamily="34" charset="0"/>
              </a:rPr>
              <a:t> </a:t>
            </a:r>
            <a:r>
              <a:rPr lang="en-CA" sz="2200" b="1" kern="100" dirty="0">
                <a:effectLst/>
                <a:ea typeface="Arial Narrow" panose="020B0606020202030204" pitchFamily="34" charset="0"/>
                <a:cs typeface="Arial Narrow" panose="020B0606020202030204" pitchFamily="34" charset="0"/>
              </a:rPr>
              <a:t>5</a:t>
            </a:r>
            <a:r>
              <a:rPr lang="en-CA" sz="2200" kern="100" spc="-5" dirty="0">
                <a:effectLst/>
                <a:ea typeface="Arial Narrow" panose="020B0606020202030204" pitchFamily="34" charset="0"/>
                <a:cs typeface="Arial Narrow" panose="020B0606020202030204" pitchFamily="34" charset="0"/>
              </a:rPr>
              <a:t> </a:t>
            </a:r>
            <a:r>
              <a:rPr lang="en-CA" sz="2200" b="1" kern="100" dirty="0">
                <a:effectLst/>
                <a:ea typeface="Arial Narrow" panose="020B0606020202030204" pitchFamily="34" charset="0"/>
                <a:cs typeface="Arial Narrow" panose="020B0606020202030204" pitchFamily="34" charset="0"/>
              </a:rPr>
              <a:t>mar</a:t>
            </a:r>
            <a:r>
              <a:rPr lang="en-CA" sz="2200" b="1" kern="100" spc="-10" dirty="0">
                <a:effectLst/>
                <a:ea typeface="Arial Narrow" panose="020B0606020202030204" pitchFamily="34" charset="0"/>
                <a:cs typeface="Arial Narrow" panose="020B0606020202030204" pitchFamily="34" charset="0"/>
              </a:rPr>
              <a:t>k</a:t>
            </a:r>
            <a:r>
              <a:rPr lang="en-CA" sz="2200" b="1" kern="100" dirty="0">
                <a:effectLst/>
                <a:ea typeface="Arial Narrow" panose="020B0606020202030204" pitchFamily="34" charset="0"/>
                <a:cs typeface="Arial Narrow" panose="020B0606020202030204" pitchFamily="34" charset="0"/>
              </a:rPr>
              <a:t>s</a:t>
            </a:r>
            <a:r>
              <a:rPr lang="en-CA" sz="2200" kern="100" dirty="0">
                <a:effectLst/>
                <a:ea typeface="Arial Narrow" panose="020B0606020202030204" pitchFamily="34" charset="0"/>
                <a:cs typeface="Arial Narrow" panose="020B0606020202030204" pitchFamily="34" charset="0"/>
              </a:rPr>
              <a:t> for this secti</a:t>
            </a:r>
            <a:r>
              <a:rPr lang="en-CA" sz="2200" kern="100" spc="-5" dirty="0">
                <a:effectLst/>
                <a:ea typeface="Arial Narrow" panose="020B0606020202030204" pitchFamily="34" charset="0"/>
                <a:cs typeface="Arial Narrow" panose="020B0606020202030204" pitchFamily="34" charset="0"/>
              </a:rPr>
              <a:t>on – i.e., 0-10 marks possible for non-contact rescue, 0-5 marks possible for contact rescue</a:t>
            </a:r>
            <a:r>
              <a:rPr lang="en-CA" sz="2200" kern="100" dirty="0">
                <a:effectLst/>
                <a:ea typeface="Arial Narrow" panose="020B0606020202030204" pitchFamily="34" charset="0"/>
                <a:cs typeface="Arial Narrow" panose="020B0606020202030204" pitchFamily="34" charset="0"/>
              </a:rPr>
              <a:t>”</a:t>
            </a:r>
          </a:p>
          <a:p>
            <a:pPr marL="295275" lvl="1">
              <a:lnSpc>
                <a:spcPct val="100000"/>
              </a:lnSpc>
              <a:spcBef>
                <a:spcPts val="285"/>
              </a:spcBef>
              <a:spcAft>
                <a:spcPts val="800"/>
              </a:spcAft>
            </a:pPr>
            <a:r>
              <a:rPr lang="en-CA" sz="2200" kern="100" dirty="0">
                <a:ea typeface="Times New Roman" panose="02020603050405020304" pitchFamily="18" charset="0"/>
                <a:cs typeface="Times New Roman" panose="02020603050405020304" pitchFamily="18" charset="0"/>
              </a:rPr>
              <a:t>Victim description provided will indicate if contact rescue is required or not</a:t>
            </a:r>
            <a:endParaRPr lang="en-CA" sz="2400" dirty="0"/>
          </a:p>
          <a:p>
            <a:endParaRPr lang="en-CA" dirty="0"/>
          </a:p>
        </p:txBody>
      </p:sp>
    </p:spTree>
    <p:extLst>
      <p:ext uri="{BB962C8B-B14F-4D97-AF65-F5344CB8AC3E}">
        <p14:creationId xmlns:p14="http://schemas.microsoft.com/office/powerpoint/2010/main" val="30183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welcome</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80"/>
            <a:ext cx="9784080" cy="4724680"/>
          </a:xfrm>
        </p:spPr>
        <p:txBody>
          <a:bodyPr>
            <a:normAutofit/>
          </a:bodyPr>
          <a:lstStyle/>
          <a:p>
            <a:r>
              <a:rPr lang="en-CA" sz="2400" dirty="0"/>
              <a:t>Welcome on behalf of the ILS Sport Commission </a:t>
            </a:r>
          </a:p>
          <a:p>
            <a:pPr lvl="1"/>
            <a:r>
              <a:rPr lang="en-CA" sz="2400" dirty="0"/>
              <a:t>Chair – Dave Thompson</a:t>
            </a:r>
          </a:p>
          <a:p>
            <a:pPr lvl="1"/>
            <a:r>
              <a:rPr lang="en-CA" sz="2400" dirty="0"/>
              <a:t>Secretary – Jelle Meintsma</a:t>
            </a:r>
          </a:p>
          <a:p>
            <a:pPr lvl="1"/>
            <a:r>
              <a:rPr lang="en-CA" sz="2400" dirty="0"/>
              <a:t>ILS Event Management Committee – Perry Smith</a:t>
            </a:r>
          </a:p>
          <a:p>
            <a:r>
              <a:rPr lang="en-CA" sz="2400" dirty="0"/>
              <a:t>National Teams </a:t>
            </a:r>
            <a:r>
              <a:rPr lang="en-CA" sz="2400" dirty="0" err="1"/>
              <a:t>SERC</a:t>
            </a:r>
            <a:r>
              <a:rPr lang="en-CA" sz="2400" dirty="0"/>
              <a:t> team</a:t>
            </a:r>
          </a:p>
          <a:p>
            <a:pPr lvl="1"/>
            <a:r>
              <a:rPr lang="en-CA" sz="2400" dirty="0"/>
              <a:t>National Teams Chief Referee – Rebecca Boyd</a:t>
            </a:r>
          </a:p>
          <a:p>
            <a:pPr lvl="2"/>
            <a:r>
              <a:rPr lang="en-CA" sz="2400" dirty="0"/>
              <a:t>National Teams - Deputy Referees – Anni Gardiner &amp; Clare McGrath</a:t>
            </a:r>
          </a:p>
          <a:p>
            <a:pPr lvl="1"/>
            <a:r>
              <a:rPr lang="en-CA" sz="2400" dirty="0"/>
              <a:t>Interclub Chief Referee – Clare McGrath</a:t>
            </a:r>
          </a:p>
          <a:p>
            <a:pPr lvl="2"/>
            <a:r>
              <a:rPr lang="en-CA" sz="2400" dirty="0"/>
              <a:t>Interclub Deputy Referees – Anni Gardiner &amp; Rebecca Boyd</a:t>
            </a:r>
          </a:p>
          <a:p>
            <a:pPr lvl="1"/>
            <a:r>
              <a:rPr lang="en-CA" sz="2400" dirty="0"/>
              <a:t>Local Organizing Committee Event Director – Craig Williams</a:t>
            </a:r>
          </a:p>
          <a:p>
            <a:pPr lvl="1"/>
            <a:endParaRPr lang="en-CA" sz="2500" dirty="0"/>
          </a:p>
          <a:p>
            <a:pPr lvl="1"/>
            <a:endParaRPr lang="en-CA" sz="2500" dirty="0"/>
          </a:p>
          <a:p>
            <a:endParaRPr lang="en-CA" dirty="0"/>
          </a:p>
        </p:txBody>
      </p:sp>
      <p:pic>
        <p:nvPicPr>
          <p:cNvPr id="4" name="Picture 3" descr="A logo with a person holding a surfboard&#10;&#10;Description automatically generated">
            <a:extLst>
              <a:ext uri="{FF2B5EF4-FFF2-40B4-BE49-F238E27FC236}">
                <a16:creationId xmlns:a16="http://schemas.microsoft.com/office/drawing/2014/main" id="{9083E75F-AAC9-999E-E9D1-E247C9A63C06}"/>
              </a:ext>
            </a:extLst>
          </p:cNvPr>
          <p:cNvPicPr>
            <a:picLocks noChangeAspect="1"/>
          </p:cNvPicPr>
          <p:nvPr/>
        </p:nvPicPr>
        <p:blipFill>
          <a:blip r:embed="rId2"/>
          <a:stretch>
            <a:fillRect/>
          </a:stretch>
        </p:blipFill>
        <p:spPr>
          <a:xfrm>
            <a:off x="9979310" y="284176"/>
            <a:ext cx="1953088" cy="1508760"/>
          </a:xfrm>
          <a:prstGeom prst="rect">
            <a:avLst/>
          </a:prstGeom>
        </p:spPr>
      </p:pic>
    </p:spTree>
    <p:extLst>
      <p:ext uri="{BB962C8B-B14F-4D97-AF65-F5344CB8AC3E}">
        <p14:creationId xmlns:p14="http://schemas.microsoft.com/office/powerpoint/2010/main" val="2140202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Technical Officials briefings</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80"/>
            <a:ext cx="9784080" cy="4655450"/>
          </a:xfrm>
        </p:spPr>
        <p:txBody>
          <a:bodyPr>
            <a:normAutofit/>
          </a:bodyPr>
          <a:lstStyle/>
          <a:p>
            <a:r>
              <a:rPr lang="en-CA" sz="2400" dirty="0"/>
              <a:t>Briefings will be done each morning</a:t>
            </a:r>
          </a:p>
          <a:p>
            <a:pPr lvl="1"/>
            <a:r>
              <a:rPr lang="en-CA" sz="2400" dirty="0"/>
              <a:t>15 minutes allocated</a:t>
            </a:r>
          </a:p>
          <a:p>
            <a:pPr lvl="1"/>
            <a:r>
              <a:rPr lang="en-CA" sz="2400" dirty="0"/>
              <a:t>Lock up is open so Officials will not be permitted to leave the room until lock up closes</a:t>
            </a:r>
          </a:p>
          <a:p>
            <a:pPr lvl="1"/>
            <a:r>
              <a:rPr lang="en-CA" sz="2400" dirty="0"/>
              <a:t>30 minutes allocated immediately after meeting for test run under direction of </a:t>
            </a:r>
            <a:r>
              <a:rPr lang="en-CA" sz="2400" dirty="0">
                <a:solidFill>
                  <a:schemeClr val="accent6"/>
                </a:solidFill>
              </a:rPr>
              <a:t>Event Director</a:t>
            </a:r>
          </a:p>
          <a:p>
            <a:pPr lvl="1"/>
            <a:endParaRPr lang="en-CA" sz="2400" dirty="0"/>
          </a:p>
          <a:p>
            <a:pPr lvl="1"/>
            <a:endParaRPr lang="en-CA" sz="2200" dirty="0"/>
          </a:p>
          <a:p>
            <a:endParaRPr lang="en-CA" dirty="0"/>
          </a:p>
        </p:txBody>
      </p:sp>
    </p:spTree>
    <p:extLst>
      <p:ext uri="{BB962C8B-B14F-4D97-AF65-F5344CB8AC3E}">
        <p14:creationId xmlns:p14="http://schemas.microsoft.com/office/powerpoint/2010/main" val="816937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A8C2-53D1-6215-3E82-AE9758640888}"/>
              </a:ext>
            </a:extLst>
          </p:cNvPr>
          <p:cNvSpPr>
            <a:spLocks noGrp="1"/>
          </p:cNvSpPr>
          <p:nvPr>
            <p:ph type="ctrTitle"/>
          </p:nvPr>
        </p:nvSpPr>
        <p:spPr>
          <a:xfrm>
            <a:off x="4963246" y="2194560"/>
            <a:ext cx="6905666" cy="1739347"/>
          </a:xfrm>
        </p:spPr>
        <p:txBody>
          <a:bodyPr>
            <a:normAutofit/>
          </a:bodyPr>
          <a:lstStyle/>
          <a:p>
            <a:r>
              <a:rPr lang="en-CA" sz="4700"/>
              <a:t>Looking forward to </a:t>
            </a:r>
            <a:br>
              <a:rPr lang="en-CA" sz="4700"/>
            </a:br>
            <a:r>
              <a:rPr lang="en-CA" sz="4700"/>
              <a:t>seeing you!</a:t>
            </a:r>
          </a:p>
        </p:txBody>
      </p:sp>
      <p:sp>
        <p:nvSpPr>
          <p:cNvPr id="3" name="Subtitle 2">
            <a:extLst>
              <a:ext uri="{FF2B5EF4-FFF2-40B4-BE49-F238E27FC236}">
                <a16:creationId xmlns:a16="http://schemas.microsoft.com/office/drawing/2014/main" id="{3FD44490-D2CD-D7D9-9B15-A7600EAAA0C4}"/>
              </a:ext>
            </a:extLst>
          </p:cNvPr>
          <p:cNvSpPr>
            <a:spLocks noGrp="1"/>
          </p:cNvSpPr>
          <p:nvPr>
            <p:ph type="subTitle" idx="1"/>
          </p:nvPr>
        </p:nvSpPr>
        <p:spPr>
          <a:xfrm>
            <a:off x="4963246" y="3996250"/>
            <a:ext cx="6905666" cy="1942434"/>
          </a:xfrm>
        </p:spPr>
        <p:txBody>
          <a:bodyPr>
            <a:normAutofit/>
          </a:bodyPr>
          <a:lstStyle/>
          <a:p>
            <a:r>
              <a:rPr lang="en-CA" cap="all" dirty="0"/>
              <a:t>LIFESAVING WORLD CHAMPIONSHIPS 2024</a:t>
            </a:r>
          </a:p>
        </p:txBody>
      </p:sp>
      <p:sp>
        <p:nvSpPr>
          <p:cNvPr id="28" name="Rectangle 27">
            <a:extLst>
              <a:ext uri="{FF2B5EF4-FFF2-40B4-BE49-F238E27FC236}">
                <a16:creationId xmlns:a16="http://schemas.microsoft.com/office/drawing/2014/main" id="{FEBCE8BB-6C0D-4EB8-9C4E-AC3EBBCB5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0994"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Picture 4" descr="A logo with a person holding a surfboard&#10;&#10;Description automatically generated">
            <a:extLst>
              <a:ext uri="{FF2B5EF4-FFF2-40B4-BE49-F238E27FC236}">
                <a16:creationId xmlns:a16="http://schemas.microsoft.com/office/drawing/2014/main" id="{5AE268A5-89A4-1F20-4D22-5A52883FE257}"/>
              </a:ext>
            </a:extLst>
          </p:cNvPr>
          <p:cNvPicPr>
            <a:picLocks noChangeAspect="1"/>
          </p:cNvPicPr>
          <p:nvPr/>
        </p:nvPicPr>
        <p:blipFill rotWithShape="1">
          <a:blip r:embed="rId2"/>
          <a:srcRect t="10109" b="17075"/>
          <a:stretch/>
        </p:blipFill>
        <p:spPr>
          <a:xfrm>
            <a:off x="634276" y="1450315"/>
            <a:ext cx="3374654" cy="1898255"/>
          </a:xfrm>
          <a:prstGeom prst="rect">
            <a:avLst/>
          </a:prstGeom>
        </p:spPr>
      </p:pic>
      <p:pic>
        <p:nvPicPr>
          <p:cNvPr id="6" name="Graphic 5" descr="Checkbox Checked with solid fill">
            <a:hlinkClick r:id="rId3"/>
            <a:extLst>
              <a:ext uri="{FF2B5EF4-FFF2-40B4-BE49-F238E27FC236}">
                <a16:creationId xmlns:a16="http://schemas.microsoft.com/office/drawing/2014/main" id="{A748C452-DC42-BB97-B044-4F44FF624C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4778" y="3504370"/>
            <a:ext cx="2762674" cy="2762674"/>
          </a:xfrm>
          <a:prstGeom prst="rect">
            <a:avLst/>
          </a:prstGeom>
        </p:spPr>
      </p:pic>
      <p:sp>
        <p:nvSpPr>
          <p:cNvPr id="7" name="TextBox 6">
            <a:extLst>
              <a:ext uri="{FF2B5EF4-FFF2-40B4-BE49-F238E27FC236}">
                <a16:creationId xmlns:a16="http://schemas.microsoft.com/office/drawing/2014/main" id="{E72511BC-CA4C-980C-7AF1-35482EEB876B}"/>
              </a:ext>
            </a:extLst>
          </p:cNvPr>
          <p:cNvSpPr txBox="1"/>
          <p:nvPr/>
        </p:nvSpPr>
        <p:spPr>
          <a:xfrm>
            <a:off x="781801" y="5681232"/>
            <a:ext cx="3345788" cy="369332"/>
          </a:xfrm>
          <a:prstGeom prst="rect">
            <a:avLst/>
          </a:prstGeom>
          <a:noFill/>
        </p:spPr>
        <p:txBody>
          <a:bodyPr wrap="none" rtlCol="0">
            <a:spAutoFit/>
          </a:bodyPr>
          <a:lstStyle/>
          <a:p>
            <a:r>
              <a:rPr lang="en-CA" dirty="0">
                <a:solidFill>
                  <a:schemeClr val="bg2">
                    <a:lumMod val="75000"/>
                  </a:schemeClr>
                </a:solidFill>
              </a:rPr>
              <a:t>Click here to confirm completion.</a:t>
            </a:r>
          </a:p>
        </p:txBody>
      </p:sp>
    </p:spTree>
    <p:extLst>
      <p:ext uri="{BB962C8B-B14F-4D97-AF65-F5344CB8AC3E}">
        <p14:creationId xmlns:p14="http://schemas.microsoft.com/office/powerpoint/2010/main" val="119277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Manuals</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80"/>
            <a:ext cx="9784080" cy="4562144"/>
          </a:xfrm>
        </p:spPr>
        <p:txBody>
          <a:bodyPr>
            <a:normAutofit/>
          </a:bodyPr>
          <a:lstStyle/>
          <a:p>
            <a:r>
              <a:rPr lang="en-CA" sz="2400" i="1" dirty="0"/>
              <a:t>ILS Manual – Section 5 and other related rules in the June 2023 </a:t>
            </a:r>
            <a:r>
              <a:rPr lang="en-CA" sz="2400" i="1" dirty="0" err="1"/>
              <a:t>V4.3.1</a:t>
            </a:r>
            <a:r>
              <a:rPr lang="en-CA" sz="2400" i="1" dirty="0"/>
              <a:t>-May 2024</a:t>
            </a:r>
          </a:p>
          <a:p>
            <a:r>
              <a:rPr lang="en-CA" sz="2400" i="1" dirty="0"/>
              <a:t>ILS </a:t>
            </a:r>
            <a:r>
              <a:rPr lang="en-CA" sz="2400" i="1" dirty="0" err="1"/>
              <a:t>SERC</a:t>
            </a:r>
            <a:r>
              <a:rPr lang="en-CA" sz="2400" i="1" dirty="0"/>
              <a:t> Coaches, Competitors, and Technical Officials Guide</a:t>
            </a:r>
            <a:r>
              <a:rPr lang="en-CA" sz="2400" dirty="0"/>
              <a:t> – January 2020</a:t>
            </a:r>
          </a:p>
          <a:p>
            <a:pPr marL="0" indent="0">
              <a:buNone/>
            </a:pPr>
            <a:endParaRPr lang="en-CA" sz="2600" dirty="0"/>
          </a:p>
        </p:txBody>
      </p:sp>
      <p:pic>
        <p:nvPicPr>
          <p:cNvPr id="4" name="Picture 3" descr="A logo with a person holding a surfboard&#10;&#10;Description automatically generated">
            <a:extLst>
              <a:ext uri="{FF2B5EF4-FFF2-40B4-BE49-F238E27FC236}">
                <a16:creationId xmlns:a16="http://schemas.microsoft.com/office/drawing/2014/main" id="{9083E75F-AAC9-999E-E9D1-E247C9A63C06}"/>
              </a:ext>
            </a:extLst>
          </p:cNvPr>
          <p:cNvPicPr>
            <a:picLocks noChangeAspect="1"/>
          </p:cNvPicPr>
          <p:nvPr/>
        </p:nvPicPr>
        <p:blipFill>
          <a:blip r:embed="rId2"/>
          <a:stretch>
            <a:fillRect/>
          </a:stretch>
        </p:blipFill>
        <p:spPr>
          <a:xfrm>
            <a:off x="9979310" y="284176"/>
            <a:ext cx="1953088" cy="1508760"/>
          </a:xfrm>
          <a:prstGeom prst="rect">
            <a:avLst/>
          </a:prstGeom>
        </p:spPr>
      </p:pic>
    </p:spTree>
    <p:extLst>
      <p:ext uri="{BB962C8B-B14F-4D97-AF65-F5344CB8AC3E}">
        <p14:creationId xmlns:p14="http://schemas.microsoft.com/office/powerpoint/2010/main" val="7092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general</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80"/>
            <a:ext cx="9784080" cy="4562144"/>
          </a:xfrm>
        </p:spPr>
        <p:txBody>
          <a:bodyPr>
            <a:normAutofit lnSpcReduction="10000"/>
          </a:bodyPr>
          <a:lstStyle/>
          <a:p>
            <a:r>
              <a:rPr lang="en-CA" sz="2400" dirty="0"/>
              <a:t>Multiple tanks used in Open preliminary – NT – 2, Interclub - 4</a:t>
            </a:r>
          </a:p>
          <a:p>
            <a:r>
              <a:rPr lang="en-CA" sz="2400" dirty="0"/>
              <a:t>A container is provided for competitors personal gear which will be transported from the entry point to the exit point by a volunteer</a:t>
            </a:r>
          </a:p>
          <a:p>
            <a:r>
              <a:rPr lang="en-CA" sz="2400" dirty="0"/>
              <a:t>Caps required as per the manual – </a:t>
            </a:r>
            <a:r>
              <a:rPr lang="en-CA" sz="2400" b="1" dirty="0">
                <a:solidFill>
                  <a:schemeClr val="accent6">
                    <a:lumMod val="60000"/>
                    <a:lumOff val="40000"/>
                  </a:schemeClr>
                </a:solidFill>
              </a:rPr>
              <a:t>Marshals - please check on entry to Lock Up</a:t>
            </a:r>
          </a:p>
          <a:p>
            <a:r>
              <a:rPr lang="en-CA" sz="2400" dirty="0"/>
              <a:t>Clock is on deck. Any malfunctions will not be permitted to be used as the basis of protest or appeal</a:t>
            </a:r>
          </a:p>
          <a:p>
            <a:pPr>
              <a:lnSpc>
                <a:spcPct val="120000"/>
              </a:lnSpc>
            </a:pPr>
            <a:r>
              <a:rPr lang="en-CA" sz="2400" dirty="0"/>
              <a:t>No live-streaming will be released until after the protest/appeals window has closed</a:t>
            </a:r>
          </a:p>
          <a:p>
            <a:pPr>
              <a:lnSpc>
                <a:spcPct val="120000"/>
              </a:lnSpc>
            </a:pPr>
            <a:r>
              <a:rPr lang="en-CA" sz="2400" dirty="0"/>
              <a:t>Draw will be posted in lock up</a:t>
            </a:r>
            <a:endParaRPr lang="en-CA" dirty="0"/>
          </a:p>
          <a:p>
            <a:endParaRPr lang="en-CA" dirty="0"/>
          </a:p>
        </p:txBody>
      </p:sp>
      <p:pic>
        <p:nvPicPr>
          <p:cNvPr id="4" name="Picture 3" descr="A logo with a person holding a surfboard&#10;&#10;Description automatically generated">
            <a:extLst>
              <a:ext uri="{FF2B5EF4-FFF2-40B4-BE49-F238E27FC236}">
                <a16:creationId xmlns:a16="http://schemas.microsoft.com/office/drawing/2014/main" id="{9083E75F-AAC9-999E-E9D1-E247C9A63C06}"/>
              </a:ext>
            </a:extLst>
          </p:cNvPr>
          <p:cNvPicPr>
            <a:picLocks noChangeAspect="1"/>
          </p:cNvPicPr>
          <p:nvPr/>
        </p:nvPicPr>
        <p:blipFill>
          <a:blip r:embed="rId2"/>
          <a:stretch>
            <a:fillRect/>
          </a:stretch>
        </p:blipFill>
        <p:spPr>
          <a:xfrm>
            <a:off x="9979310" y="284176"/>
            <a:ext cx="1953088" cy="1508760"/>
          </a:xfrm>
          <a:prstGeom prst="rect">
            <a:avLst/>
          </a:prstGeom>
        </p:spPr>
      </p:pic>
    </p:spTree>
    <p:extLst>
      <p:ext uri="{BB962C8B-B14F-4D97-AF65-F5344CB8AC3E}">
        <p14:creationId xmlns:p14="http://schemas.microsoft.com/office/powerpoint/2010/main" val="17865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general</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80"/>
            <a:ext cx="9784080" cy="4562144"/>
          </a:xfrm>
        </p:spPr>
        <p:txBody>
          <a:bodyPr>
            <a:normAutofit/>
          </a:bodyPr>
          <a:lstStyle/>
          <a:p>
            <a:r>
              <a:rPr lang="en-CA" sz="2400" dirty="0"/>
              <a:t>Multi – step staging areas – full details on site at Briefing</a:t>
            </a:r>
          </a:p>
          <a:p>
            <a:pPr marL="0" indent="0">
              <a:buNone/>
            </a:pPr>
            <a:endParaRPr lang="en-CA" dirty="0"/>
          </a:p>
        </p:txBody>
      </p:sp>
      <p:pic>
        <p:nvPicPr>
          <p:cNvPr id="4" name="Picture 3" descr="A logo with a person holding a surfboard&#10;&#10;Description automatically generated">
            <a:extLst>
              <a:ext uri="{FF2B5EF4-FFF2-40B4-BE49-F238E27FC236}">
                <a16:creationId xmlns:a16="http://schemas.microsoft.com/office/drawing/2014/main" id="{9083E75F-AAC9-999E-E9D1-E247C9A63C06}"/>
              </a:ext>
            </a:extLst>
          </p:cNvPr>
          <p:cNvPicPr>
            <a:picLocks noChangeAspect="1"/>
          </p:cNvPicPr>
          <p:nvPr/>
        </p:nvPicPr>
        <p:blipFill>
          <a:blip r:embed="rId2"/>
          <a:stretch>
            <a:fillRect/>
          </a:stretch>
        </p:blipFill>
        <p:spPr>
          <a:xfrm>
            <a:off x="9979310" y="284176"/>
            <a:ext cx="1953088" cy="1508760"/>
          </a:xfrm>
          <a:prstGeom prst="rect">
            <a:avLst/>
          </a:prstGeom>
        </p:spPr>
      </p:pic>
      <p:pic>
        <p:nvPicPr>
          <p:cNvPr id="129" name="Picture 128">
            <a:extLst>
              <a:ext uri="{FF2B5EF4-FFF2-40B4-BE49-F238E27FC236}">
                <a16:creationId xmlns:a16="http://schemas.microsoft.com/office/drawing/2014/main" id="{299176C9-F779-4EA2-BEA4-D34D277BFFFF}"/>
              </a:ext>
            </a:extLst>
          </p:cNvPr>
          <p:cNvPicPr>
            <a:picLocks noChangeAspect="1"/>
          </p:cNvPicPr>
          <p:nvPr/>
        </p:nvPicPr>
        <p:blipFill rotWithShape="1">
          <a:blip r:embed="rId3"/>
          <a:srcRect l="23846" t="23939" r="22955" b="9537"/>
          <a:stretch/>
        </p:blipFill>
        <p:spPr>
          <a:xfrm>
            <a:off x="2851929" y="2390336"/>
            <a:ext cx="6486059" cy="4562144"/>
          </a:xfrm>
          <a:prstGeom prst="rect">
            <a:avLst/>
          </a:prstGeom>
        </p:spPr>
      </p:pic>
    </p:spTree>
    <p:extLst>
      <p:ext uri="{BB962C8B-B14F-4D97-AF65-F5344CB8AC3E}">
        <p14:creationId xmlns:p14="http://schemas.microsoft.com/office/powerpoint/2010/main" val="1837292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Lock up </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80"/>
            <a:ext cx="9784080" cy="4846320"/>
          </a:xfrm>
        </p:spPr>
        <p:txBody>
          <a:bodyPr>
            <a:noAutofit/>
          </a:bodyPr>
          <a:lstStyle/>
          <a:p>
            <a:r>
              <a:rPr lang="en-CA" dirty="0"/>
              <a:t>Located in tent behind the north/water side concourse. Chairs are provided</a:t>
            </a:r>
          </a:p>
          <a:p>
            <a:r>
              <a:rPr lang="en-CA" b="1" dirty="0"/>
              <a:t>Only belongings required to compete </a:t>
            </a:r>
            <a:r>
              <a:rPr lang="en-CA" dirty="0"/>
              <a:t>are permitted due to space constrictions. </a:t>
            </a:r>
            <a:r>
              <a:rPr lang="en-CA" b="1" dirty="0">
                <a:solidFill>
                  <a:schemeClr val="accent6">
                    <a:lumMod val="60000"/>
                    <a:lumOff val="40000"/>
                  </a:schemeClr>
                </a:solidFill>
              </a:rPr>
              <a:t>Marshals – please enforce</a:t>
            </a:r>
          </a:p>
          <a:p>
            <a:r>
              <a:rPr lang="en-CA" dirty="0"/>
              <a:t>Pre-selected music will be playing at a pre-determined volume in the tent to mitigate sounds from the pool. Volume and music choices cannot be changed</a:t>
            </a:r>
          </a:p>
          <a:p>
            <a:r>
              <a:rPr lang="en-CA" dirty="0"/>
              <a:t>Preliminary Lock Up will close at 8:00 am sharp – </a:t>
            </a:r>
            <a:r>
              <a:rPr lang="en-CA" b="1" dirty="0">
                <a:solidFill>
                  <a:schemeClr val="accent6">
                    <a:lumMod val="60000"/>
                    <a:lumOff val="40000"/>
                  </a:schemeClr>
                </a:solidFill>
              </a:rPr>
              <a:t>Marshals in place immediately after meeting</a:t>
            </a:r>
          </a:p>
          <a:p>
            <a:r>
              <a:rPr lang="en-CA" dirty="0"/>
              <a:t>Translators – one (1) translator per nation may be in lock up with the team provided they meet the cut off time.  Translators may not leave until their team competes nor leave and come back in</a:t>
            </a:r>
          </a:p>
          <a:p>
            <a:r>
              <a:rPr lang="en-CA" dirty="0"/>
              <a:t>Description will be provided at the first staging point outside of lock up for one (1) minute</a:t>
            </a:r>
          </a:p>
        </p:txBody>
      </p:sp>
      <p:pic>
        <p:nvPicPr>
          <p:cNvPr id="4" name="Picture 3" descr="A logo with a person holding a surfboard&#10;&#10;Description automatically generated">
            <a:extLst>
              <a:ext uri="{FF2B5EF4-FFF2-40B4-BE49-F238E27FC236}">
                <a16:creationId xmlns:a16="http://schemas.microsoft.com/office/drawing/2014/main" id="{9083E75F-AAC9-999E-E9D1-E247C9A63C06}"/>
              </a:ext>
            </a:extLst>
          </p:cNvPr>
          <p:cNvPicPr>
            <a:picLocks noChangeAspect="1"/>
          </p:cNvPicPr>
          <p:nvPr/>
        </p:nvPicPr>
        <p:blipFill>
          <a:blip r:embed="rId2"/>
          <a:stretch>
            <a:fillRect/>
          </a:stretch>
        </p:blipFill>
        <p:spPr>
          <a:xfrm>
            <a:off x="9979310" y="284176"/>
            <a:ext cx="1953088" cy="1508760"/>
          </a:xfrm>
          <a:prstGeom prst="rect">
            <a:avLst/>
          </a:prstGeom>
        </p:spPr>
      </p:pic>
    </p:spTree>
    <p:extLst>
      <p:ext uri="{BB962C8B-B14F-4D97-AF65-F5344CB8AC3E}">
        <p14:creationId xmlns:p14="http://schemas.microsoft.com/office/powerpoint/2010/main" val="338487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Equipment &amp; Attire</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79"/>
            <a:ext cx="9784080" cy="4733069"/>
          </a:xfrm>
        </p:spPr>
        <p:txBody>
          <a:bodyPr>
            <a:normAutofit fontScale="92500" lnSpcReduction="20000"/>
          </a:bodyPr>
          <a:lstStyle/>
          <a:p>
            <a:r>
              <a:rPr lang="en-CA" sz="2600" dirty="0"/>
              <a:t>Eyewear – as per manual</a:t>
            </a:r>
          </a:p>
          <a:p>
            <a:pPr lvl="1"/>
            <a:r>
              <a:rPr lang="en-CA" sz="2600" dirty="0"/>
              <a:t>Contact lenses and glasses are permitted</a:t>
            </a:r>
          </a:p>
          <a:p>
            <a:pPr lvl="1"/>
            <a:r>
              <a:rPr lang="en-CA" sz="2600" dirty="0"/>
              <a:t>Prescription goggles/masks are not permitted</a:t>
            </a:r>
          </a:p>
          <a:p>
            <a:r>
              <a:rPr lang="en-CA" sz="2600" dirty="0"/>
              <a:t>Tape - as per the manual</a:t>
            </a:r>
          </a:p>
          <a:p>
            <a:r>
              <a:rPr lang="en-CA" sz="2600" dirty="0"/>
              <a:t>Personal equipment – as per manual</a:t>
            </a:r>
          </a:p>
          <a:p>
            <a:pPr lvl="1"/>
            <a:r>
              <a:rPr lang="en-CA" sz="2600" dirty="0"/>
              <a:t>Only personal items such as pants, shoes, cap, sweater, etc will be permitted in lock up</a:t>
            </a:r>
          </a:p>
          <a:p>
            <a:pPr lvl="1"/>
            <a:r>
              <a:rPr lang="en-CA" sz="2600" dirty="0"/>
              <a:t>Watches, phones, communication devices, mattresses, personal chairs, etc. will not be permitted in lock up</a:t>
            </a:r>
          </a:p>
          <a:p>
            <a:pPr lvl="1"/>
            <a:r>
              <a:rPr lang="en-CA" sz="2600" dirty="0"/>
              <a:t>Hearing aids – please see Chief Referee directly</a:t>
            </a:r>
          </a:p>
          <a:p>
            <a:r>
              <a:rPr lang="en-CA" sz="2600" dirty="0"/>
              <a:t>Attire - Caps as per the manual</a:t>
            </a:r>
          </a:p>
          <a:p>
            <a:pPr lvl="1"/>
            <a:r>
              <a:rPr lang="en-CA" sz="2600" dirty="0"/>
              <a:t>Modesty attire – please see Chief Referee directly</a:t>
            </a:r>
          </a:p>
          <a:p>
            <a:r>
              <a:rPr lang="en-CA" sz="2600" dirty="0"/>
              <a:t>Competition equipment will be provided</a:t>
            </a:r>
          </a:p>
          <a:p>
            <a:endParaRPr lang="en-CA" sz="2600" dirty="0"/>
          </a:p>
          <a:p>
            <a:pPr lvl="1"/>
            <a:endParaRPr lang="en-CA" sz="2200" dirty="0"/>
          </a:p>
          <a:p>
            <a:endParaRPr lang="en-CA" sz="2400" dirty="0"/>
          </a:p>
          <a:p>
            <a:endParaRPr lang="en-CA" dirty="0"/>
          </a:p>
        </p:txBody>
      </p:sp>
      <p:pic>
        <p:nvPicPr>
          <p:cNvPr id="4" name="Picture 3" descr="A logo with a person holding a surfboard&#10;&#10;Description automatically generated">
            <a:extLst>
              <a:ext uri="{FF2B5EF4-FFF2-40B4-BE49-F238E27FC236}">
                <a16:creationId xmlns:a16="http://schemas.microsoft.com/office/drawing/2014/main" id="{0251C1A7-907E-0EE9-8269-8505BCE27143}"/>
              </a:ext>
            </a:extLst>
          </p:cNvPr>
          <p:cNvPicPr>
            <a:picLocks noChangeAspect="1"/>
          </p:cNvPicPr>
          <p:nvPr/>
        </p:nvPicPr>
        <p:blipFill>
          <a:blip r:embed="rId2"/>
          <a:stretch>
            <a:fillRect/>
          </a:stretch>
        </p:blipFill>
        <p:spPr>
          <a:xfrm>
            <a:off x="9979310" y="284176"/>
            <a:ext cx="1953088" cy="1508760"/>
          </a:xfrm>
          <a:prstGeom prst="rect">
            <a:avLst/>
          </a:prstGeom>
        </p:spPr>
      </p:pic>
    </p:spTree>
    <p:extLst>
      <p:ext uri="{BB962C8B-B14F-4D97-AF65-F5344CB8AC3E}">
        <p14:creationId xmlns:p14="http://schemas.microsoft.com/office/powerpoint/2010/main" val="45788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Entries &amp; exit</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80"/>
            <a:ext cx="9784080" cy="4562144"/>
          </a:xfrm>
        </p:spPr>
        <p:txBody>
          <a:bodyPr>
            <a:normAutofit/>
          </a:bodyPr>
          <a:lstStyle/>
          <a:p>
            <a:r>
              <a:rPr lang="en-CA" sz="2400" dirty="0"/>
              <a:t>Competitors will be walked backwards into position at the back edge of the zone, marked on the deck. Competitor’s eyes are to be kept closed until the Starter states “Competitors Ready” – </a:t>
            </a:r>
            <a:r>
              <a:rPr lang="en-CA" sz="2400" b="1" dirty="0">
                <a:solidFill>
                  <a:schemeClr val="accent6">
                    <a:lumMod val="60000"/>
                    <a:lumOff val="40000"/>
                  </a:schemeClr>
                </a:solidFill>
              </a:rPr>
              <a:t>Event Director &amp; Chief Judges – Please ensure consistency of placement</a:t>
            </a:r>
          </a:p>
          <a:p>
            <a:r>
              <a:rPr lang="en-CA" sz="2400" dirty="0"/>
              <a:t>Event is two (2) minutes long, starting on an acoustic signal</a:t>
            </a:r>
          </a:p>
          <a:p>
            <a:pPr lvl="1"/>
            <a:r>
              <a:rPr lang="en-CA" sz="2400" dirty="0"/>
              <a:t>Start: Competitors Ready &gt;&gt; Acoustic signal - Whistle</a:t>
            </a:r>
          </a:p>
          <a:p>
            <a:pPr lvl="1"/>
            <a:r>
              <a:rPr lang="en-CA" sz="2400" dirty="0"/>
              <a:t>End: Long acoustic signal – Whistle</a:t>
            </a:r>
          </a:p>
          <a:p>
            <a:pPr lvl="1"/>
            <a:r>
              <a:rPr lang="en-CA" sz="2400" dirty="0"/>
              <a:t>We are aiming for a &lt;2 minute turn around</a:t>
            </a:r>
          </a:p>
          <a:p>
            <a:endParaRPr lang="en-CA" dirty="0"/>
          </a:p>
        </p:txBody>
      </p:sp>
      <p:pic>
        <p:nvPicPr>
          <p:cNvPr id="4" name="Picture 3" descr="A logo with a person holding a surfboard&#10;&#10;Description automatically generated">
            <a:extLst>
              <a:ext uri="{FF2B5EF4-FFF2-40B4-BE49-F238E27FC236}">
                <a16:creationId xmlns:a16="http://schemas.microsoft.com/office/drawing/2014/main" id="{0251C1A7-907E-0EE9-8269-8505BCE27143}"/>
              </a:ext>
            </a:extLst>
          </p:cNvPr>
          <p:cNvPicPr>
            <a:picLocks noChangeAspect="1"/>
          </p:cNvPicPr>
          <p:nvPr/>
        </p:nvPicPr>
        <p:blipFill>
          <a:blip r:embed="rId2"/>
          <a:stretch>
            <a:fillRect/>
          </a:stretch>
        </p:blipFill>
        <p:spPr>
          <a:xfrm>
            <a:off x="9979310" y="284176"/>
            <a:ext cx="1953088" cy="1508760"/>
          </a:xfrm>
          <a:prstGeom prst="rect">
            <a:avLst/>
          </a:prstGeom>
        </p:spPr>
      </p:pic>
    </p:spTree>
    <p:extLst>
      <p:ext uri="{BB962C8B-B14F-4D97-AF65-F5344CB8AC3E}">
        <p14:creationId xmlns:p14="http://schemas.microsoft.com/office/powerpoint/2010/main" val="412589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9F4F-6C00-CD0C-08F9-BC4AC8DB379B}"/>
              </a:ext>
            </a:extLst>
          </p:cNvPr>
          <p:cNvSpPr>
            <a:spLocks noGrp="1"/>
          </p:cNvSpPr>
          <p:nvPr>
            <p:ph type="title"/>
          </p:nvPr>
        </p:nvSpPr>
        <p:spPr/>
        <p:txBody>
          <a:bodyPr/>
          <a:lstStyle/>
          <a:p>
            <a:r>
              <a:rPr lang="en-CA" dirty="0"/>
              <a:t>Entries &amp; exits</a:t>
            </a:r>
          </a:p>
        </p:txBody>
      </p:sp>
      <p:sp>
        <p:nvSpPr>
          <p:cNvPr id="3" name="Content Placeholder 2">
            <a:extLst>
              <a:ext uri="{FF2B5EF4-FFF2-40B4-BE49-F238E27FC236}">
                <a16:creationId xmlns:a16="http://schemas.microsoft.com/office/drawing/2014/main" id="{FA46A569-A4A9-F829-FCCC-B4DB1D36ADFC}"/>
              </a:ext>
            </a:extLst>
          </p:cNvPr>
          <p:cNvSpPr>
            <a:spLocks noGrp="1"/>
          </p:cNvSpPr>
          <p:nvPr>
            <p:ph idx="1"/>
          </p:nvPr>
        </p:nvSpPr>
        <p:spPr>
          <a:xfrm>
            <a:off x="1202919" y="2011680"/>
            <a:ext cx="9784080" cy="4562144"/>
          </a:xfrm>
        </p:spPr>
        <p:txBody>
          <a:bodyPr>
            <a:normAutofit/>
          </a:bodyPr>
          <a:lstStyle/>
          <a:p>
            <a:r>
              <a:rPr lang="en-CA" sz="2400" dirty="0"/>
              <a:t>Competitors cannot enter or exit anywhere but designated zone</a:t>
            </a:r>
          </a:p>
          <a:p>
            <a:pPr lvl="1"/>
            <a:r>
              <a:rPr lang="en-CA" sz="2400" dirty="0"/>
              <a:t>Scoring will reflect if a competitor attempts to enter or exit from outside the designated entry/exit zone</a:t>
            </a:r>
          </a:p>
          <a:p>
            <a:pPr lvl="1"/>
            <a:r>
              <a:rPr lang="en-CA" sz="2400" b="1" dirty="0">
                <a:solidFill>
                  <a:schemeClr val="accent6">
                    <a:lumMod val="60000"/>
                    <a:lumOff val="40000"/>
                  </a:schemeClr>
                </a:solidFill>
              </a:rPr>
              <a:t>Officials will not cue competitor to stop</a:t>
            </a:r>
          </a:p>
          <a:p>
            <a:r>
              <a:rPr lang="en-CA" sz="2400" dirty="0"/>
              <a:t>Assume any manikin is not breathing and has no pulse</a:t>
            </a:r>
            <a:endParaRPr lang="en-CA" dirty="0"/>
          </a:p>
          <a:p>
            <a:endParaRPr lang="en-CA" dirty="0"/>
          </a:p>
        </p:txBody>
      </p:sp>
      <p:pic>
        <p:nvPicPr>
          <p:cNvPr id="4" name="Picture 3" descr="A logo with a person holding a surfboard&#10;&#10;Description automatically generated">
            <a:extLst>
              <a:ext uri="{FF2B5EF4-FFF2-40B4-BE49-F238E27FC236}">
                <a16:creationId xmlns:a16="http://schemas.microsoft.com/office/drawing/2014/main" id="{B5FDDE68-F47F-BCCD-AE71-74B6ABAAF4E7}"/>
              </a:ext>
            </a:extLst>
          </p:cNvPr>
          <p:cNvPicPr>
            <a:picLocks noChangeAspect="1"/>
          </p:cNvPicPr>
          <p:nvPr/>
        </p:nvPicPr>
        <p:blipFill>
          <a:blip r:embed="rId2"/>
          <a:stretch>
            <a:fillRect/>
          </a:stretch>
        </p:blipFill>
        <p:spPr>
          <a:xfrm>
            <a:off x="9979310" y="284176"/>
            <a:ext cx="1953088" cy="1508760"/>
          </a:xfrm>
          <a:prstGeom prst="rect">
            <a:avLst/>
          </a:prstGeom>
        </p:spPr>
      </p:pic>
    </p:spTree>
    <p:extLst>
      <p:ext uri="{BB962C8B-B14F-4D97-AF65-F5344CB8AC3E}">
        <p14:creationId xmlns:p14="http://schemas.microsoft.com/office/powerpoint/2010/main" val="2943171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LWC24 SERC Tech Officials Briefing presentation</Template>
  <TotalTime>155</TotalTime>
  <Words>1692</Words>
  <Application>Microsoft Office PowerPoint</Application>
  <PresentationFormat>Widescreen</PresentationFormat>
  <Paragraphs>169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 Narrow</vt:lpstr>
      <vt:lpstr>Corbel</vt:lpstr>
      <vt:lpstr>Times New Roman</vt:lpstr>
      <vt:lpstr>Wingdings</vt:lpstr>
      <vt:lpstr>Banded</vt:lpstr>
      <vt:lpstr> SERC Briefing – Technical Officials</vt:lpstr>
      <vt:lpstr>welcome</vt:lpstr>
      <vt:lpstr>Manuals</vt:lpstr>
      <vt:lpstr>general</vt:lpstr>
      <vt:lpstr>general</vt:lpstr>
      <vt:lpstr>Lock up </vt:lpstr>
      <vt:lpstr>Equipment &amp; Attire</vt:lpstr>
      <vt:lpstr>Entries &amp; exit</vt:lpstr>
      <vt:lpstr>Entries &amp; exits</vt:lpstr>
      <vt:lpstr>entries &amp; exit</vt:lpstr>
      <vt:lpstr>Competition area</vt:lpstr>
      <vt:lpstr>scoring</vt:lpstr>
      <vt:lpstr>Marshalling &amp; entry</vt:lpstr>
      <vt:lpstr>Judging Notes</vt:lpstr>
      <vt:lpstr>Judging notes - victims</vt:lpstr>
      <vt:lpstr>Judging notes - scoring</vt:lpstr>
      <vt:lpstr>Judging notes – score sheets</vt:lpstr>
      <vt:lpstr>Judging notes - scoring</vt:lpstr>
      <vt:lpstr>Judging notes - scoring</vt:lpstr>
      <vt:lpstr>Technical Officials briefings</vt:lpstr>
      <vt:lpstr>Looking forward to  seeing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TEAMS  SERC Briefing – Technical Officials</dc:title>
  <dc:creator>Rebecca Boyd</dc:creator>
  <cp:lastModifiedBy>Rutu Desai</cp:lastModifiedBy>
  <cp:revision>52</cp:revision>
  <dcterms:created xsi:type="dcterms:W3CDTF">2024-05-10T20:36:21Z</dcterms:created>
  <dcterms:modified xsi:type="dcterms:W3CDTF">2024-07-30T00:16:05Z</dcterms:modified>
</cp:coreProperties>
</file>