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4"/>
  </p:notesMasterIdLst>
  <p:handoutMasterIdLst>
    <p:handoutMasterId r:id="rId35"/>
  </p:handoutMasterIdLst>
  <p:sldIdLst>
    <p:sldId id="322" r:id="rId2"/>
    <p:sldId id="360" r:id="rId3"/>
    <p:sldId id="361" r:id="rId4"/>
    <p:sldId id="367" r:id="rId5"/>
    <p:sldId id="368" r:id="rId6"/>
    <p:sldId id="331" r:id="rId7"/>
    <p:sldId id="369" r:id="rId8"/>
    <p:sldId id="370" r:id="rId9"/>
    <p:sldId id="371" r:id="rId10"/>
    <p:sldId id="372" r:id="rId11"/>
    <p:sldId id="373" r:id="rId12"/>
    <p:sldId id="345" r:id="rId13"/>
    <p:sldId id="328" r:id="rId14"/>
    <p:sldId id="333" r:id="rId15"/>
    <p:sldId id="374" r:id="rId16"/>
    <p:sldId id="375" r:id="rId17"/>
    <p:sldId id="362" r:id="rId18"/>
    <p:sldId id="391" r:id="rId19"/>
    <p:sldId id="392" r:id="rId20"/>
    <p:sldId id="377" r:id="rId21"/>
    <p:sldId id="378" r:id="rId22"/>
    <p:sldId id="278" r:id="rId23"/>
    <p:sldId id="379" r:id="rId24"/>
    <p:sldId id="380" r:id="rId25"/>
    <p:sldId id="381" r:id="rId26"/>
    <p:sldId id="382" r:id="rId27"/>
    <p:sldId id="383" r:id="rId28"/>
    <p:sldId id="357" r:id="rId29"/>
    <p:sldId id="385" r:id="rId30"/>
    <p:sldId id="386" r:id="rId31"/>
    <p:sldId id="337" r:id="rId32"/>
    <p:sldId id="3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819215-FE57-4B05-B93F-4C3CED589737}" v="2" dt="2024-07-24T10:35:19.087"/>
  </p1510:revLst>
</p1510:revInfo>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70" autoAdjust="0"/>
    <p:restoredTop sz="94014" autoAdjust="0"/>
  </p:normalViewPr>
  <p:slideViewPr>
    <p:cSldViewPr snapToGrid="0">
      <p:cViewPr varScale="1">
        <p:scale>
          <a:sx n="120" d="100"/>
          <a:sy n="120" d="100"/>
        </p:scale>
        <p:origin x="624" y="184"/>
      </p:cViewPr>
      <p:guideLst>
        <p:guide orient="horz" pos="2160"/>
        <p:guide pos="3840"/>
      </p:guideLst>
    </p:cSldViewPr>
  </p:slideViewPr>
  <p:notesTextViewPr>
    <p:cViewPr>
      <p:scale>
        <a:sx n="1" d="1"/>
        <a:sy n="1" d="1"/>
      </p:scale>
      <p:origin x="0" y="0"/>
    </p:cViewPr>
  </p:notesTextViewPr>
  <p:sorterViewPr>
    <p:cViewPr>
      <p:scale>
        <a:sx n="50" d="100"/>
        <a:sy n="50" d="100"/>
      </p:scale>
      <p:origin x="0" y="-3012"/>
    </p:cViewPr>
  </p:sorterViewPr>
  <p:notesViewPr>
    <p:cSldViewPr snapToGrid="0">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8/14/24</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dirty="0"/>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8/14/24</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dirty="0"/>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6539446-6953-447E-A4E3-E7CFBF870046}" type="slidenum">
              <a:rPr lang="en-AU" smtClean="0"/>
              <a:t>2</a:t>
            </a:fld>
            <a:endParaRPr lang="en-AU" dirty="0"/>
          </a:p>
        </p:txBody>
      </p:sp>
    </p:spTree>
    <p:extLst>
      <p:ext uri="{BB962C8B-B14F-4D97-AF65-F5344CB8AC3E}">
        <p14:creationId xmlns:p14="http://schemas.microsoft.com/office/powerpoint/2010/main" val="43474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6539446-6953-447E-A4E3-E7CFBF870046}" type="slidenum">
              <a:rPr lang="en-AU" smtClean="0"/>
              <a:t>31</a:t>
            </a:fld>
            <a:endParaRPr lang="en-AU" dirty="0"/>
          </a:p>
        </p:txBody>
      </p:sp>
    </p:spTree>
    <p:extLst>
      <p:ext uri="{BB962C8B-B14F-4D97-AF65-F5344CB8AC3E}">
        <p14:creationId xmlns:p14="http://schemas.microsoft.com/office/powerpoint/2010/main" val="1671620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6539446-6953-447E-A4E3-E7CFBF870046}" type="slidenum">
              <a:rPr lang="en-AU" smtClean="0"/>
              <a:t>6</a:t>
            </a:fld>
            <a:endParaRPr lang="en-AU" dirty="0"/>
          </a:p>
        </p:txBody>
      </p:sp>
    </p:spTree>
    <p:extLst>
      <p:ext uri="{BB962C8B-B14F-4D97-AF65-F5344CB8AC3E}">
        <p14:creationId xmlns:p14="http://schemas.microsoft.com/office/powerpoint/2010/main" val="239243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6539446-6953-447E-A4E3-E7CFBF870046}" type="slidenum">
              <a:rPr lang="en-ZA" smtClean="0"/>
              <a:t>8</a:t>
            </a:fld>
            <a:endParaRPr lang="en-ZA" dirty="0"/>
          </a:p>
        </p:txBody>
      </p:sp>
    </p:spTree>
    <p:extLst>
      <p:ext uri="{BB962C8B-B14F-4D97-AF65-F5344CB8AC3E}">
        <p14:creationId xmlns:p14="http://schemas.microsoft.com/office/powerpoint/2010/main" val="880995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6539446-6953-447E-A4E3-E7CFBF870046}" type="slidenum">
              <a:rPr lang="en-AU" smtClean="0"/>
              <a:t>14</a:t>
            </a:fld>
            <a:endParaRPr lang="en-AU" dirty="0"/>
          </a:p>
        </p:txBody>
      </p:sp>
    </p:spTree>
    <p:extLst>
      <p:ext uri="{BB962C8B-B14F-4D97-AF65-F5344CB8AC3E}">
        <p14:creationId xmlns:p14="http://schemas.microsoft.com/office/powerpoint/2010/main" val="1749268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539446-6953-447E-A4E3-E7CFBF870046}" type="slidenum">
              <a:rPr lang="en-ZA" smtClean="0"/>
              <a:t>22</a:t>
            </a:fld>
            <a:endParaRPr lang="en-ZA" dirty="0"/>
          </a:p>
        </p:txBody>
      </p:sp>
    </p:spTree>
    <p:extLst>
      <p:ext uri="{BB962C8B-B14F-4D97-AF65-F5344CB8AC3E}">
        <p14:creationId xmlns:p14="http://schemas.microsoft.com/office/powerpoint/2010/main" val="68638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539446-6953-447E-A4E3-E7CFBF870046}" type="slidenum">
              <a:rPr lang="en-ZA" smtClean="0"/>
              <a:t>23</a:t>
            </a:fld>
            <a:endParaRPr lang="en-ZA" dirty="0"/>
          </a:p>
        </p:txBody>
      </p:sp>
    </p:spTree>
    <p:extLst>
      <p:ext uri="{BB962C8B-B14F-4D97-AF65-F5344CB8AC3E}">
        <p14:creationId xmlns:p14="http://schemas.microsoft.com/office/powerpoint/2010/main" val="361838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539446-6953-447E-A4E3-E7CFBF870046}" type="slidenum">
              <a:rPr lang="en-ZA" smtClean="0"/>
              <a:t>24</a:t>
            </a:fld>
            <a:endParaRPr lang="en-ZA" dirty="0"/>
          </a:p>
        </p:txBody>
      </p:sp>
    </p:spTree>
    <p:extLst>
      <p:ext uri="{BB962C8B-B14F-4D97-AF65-F5344CB8AC3E}">
        <p14:creationId xmlns:p14="http://schemas.microsoft.com/office/powerpoint/2010/main" val="686387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539446-6953-447E-A4E3-E7CFBF870046}" type="slidenum">
              <a:rPr lang="en-ZA" smtClean="0"/>
              <a:t>26</a:t>
            </a:fld>
            <a:endParaRPr lang="en-ZA" dirty="0"/>
          </a:p>
        </p:txBody>
      </p:sp>
    </p:spTree>
    <p:extLst>
      <p:ext uri="{BB962C8B-B14F-4D97-AF65-F5344CB8AC3E}">
        <p14:creationId xmlns:p14="http://schemas.microsoft.com/office/powerpoint/2010/main" val="1219847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539446-6953-447E-A4E3-E7CFBF870046}" type="slidenum">
              <a:rPr lang="en-ZA" smtClean="0"/>
              <a:t>28</a:t>
            </a:fld>
            <a:endParaRPr lang="en-ZA" dirty="0"/>
          </a:p>
        </p:txBody>
      </p:sp>
    </p:spTree>
    <p:extLst>
      <p:ext uri="{BB962C8B-B14F-4D97-AF65-F5344CB8AC3E}">
        <p14:creationId xmlns:p14="http://schemas.microsoft.com/office/powerpoint/2010/main" val="1321737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6" name="water2"/>
          <p:cNvPicPr>
            <a:picLocks noChangeAspect="1"/>
          </p:cNvPicPr>
          <p:nvPr/>
        </p:nvPicPr>
        <p:blipFill rotWithShape="1">
          <a:blip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dirty="0"/>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endParaRPr dirty="0"/>
          </a:p>
        </p:txBody>
      </p:sp>
      <p:sp>
        <p:nvSpPr>
          <p:cNvPr id="9" name="Slide Number Placeholder 8"/>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endParaRPr dirty="0"/>
          </a:p>
        </p:txBody>
      </p:sp>
      <p:sp>
        <p:nvSpPr>
          <p:cNvPr id="5" name="Slide Number Placeholder 4"/>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dirty="0"/>
          </a:p>
        </p:txBody>
      </p:sp>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endParaRPr dirty="0"/>
          </a:p>
        </p:txBody>
      </p:sp>
      <p:sp>
        <p:nvSpPr>
          <p:cNvPr id="4" name="Slide Number Placeholder 3"/>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62000">
              <a:schemeClr val="accent2">
                <a:lumMod val="20000"/>
                <a:lumOff val="80000"/>
              </a:schemeClr>
            </a:gs>
            <a:gs pos="95000">
              <a:srgbClr val="00B0F0"/>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dirty="0"/>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9" name="water2"/>
          <p:cNvPicPr>
            <a:picLocks noChangeAspect="1"/>
          </p:cNvPicPr>
          <p:nvPr/>
        </p:nvPicPr>
        <p:blipFill rotWithShape="1">
          <a:blip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lsf.org/" TargetMode="External"/><Relationship Id="rId2" Type="http://schemas.openxmlformats.org/officeDocument/2006/relationships/hyperlink" Target="mailto:ils.hq@telenet.be" TargetMode="Externa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lwc2024.com/wp-content/uploads/2024/04/LWC24-Personnel-Induction.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lwc2024.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ls.hq@telenet.b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14C60-490B-67B0-FFF7-BF08F1C61ADD}"/>
              </a:ext>
            </a:extLst>
          </p:cNvPr>
          <p:cNvSpPr>
            <a:spLocks noGrp="1"/>
          </p:cNvSpPr>
          <p:nvPr>
            <p:ph type="ctrTitle"/>
          </p:nvPr>
        </p:nvSpPr>
        <p:spPr>
          <a:xfrm>
            <a:off x="1305872" y="1309047"/>
            <a:ext cx="9602789" cy="1897979"/>
          </a:xfrm>
        </p:spPr>
        <p:txBody>
          <a:bodyPr/>
          <a:lstStyle/>
          <a:p>
            <a:r>
              <a:rPr lang="en-AU" b="1" dirty="0">
                <a:solidFill>
                  <a:schemeClr val="tx1"/>
                </a:solidFill>
                <a:latin typeface="Arial" panose="020B0604020202020204" pitchFamily="34" charset="0"/>
                <a:cs typeface="Arial" panose="020B0604020202020204" pitchFamily="34" charset="0"/>
              </a:rPr>
              <a:t>LIFESAVING WORLD CHAMPIONSHIPS 2024</a:t>
            </a:r>
          </a:p>
        </p:txBody>
      </p:sp>
      <p:sp>
        <p:nvSpPr>
          <p:cNvPr id="5" name="Subtitle 4">
            <a:extLst>
              <a:ext uri="{FF2B5EF4-FFF2-40B4-BE49-F238E27FC236}">
                <a16:creationId xmlns:a16="http://schemas.microsoft.com/office/drawing/2014/main" id="{2D11CE96-2E16-4E2D-8279-F521EC74D8D9}"/>
              </a:ext>
            </a:extLst>
          </p:cNvPr>
          <p:cNvSpPr>
            <a:spLocks noGrp="1"/>
          </p:cNvSpPr>
          <p:nvPr>
            <p:ph type="subTitle" idx="1"/>
          </p:nvPr>
        </p:nvSpPr>
        <p:spPr/>
        <p:txBody>
          <a:bodyPr>
            <a:normAutofit/>
          </a:bodyPr>
          <a:lstStyle/>
          <a:p>
            <a:r>
              <a:rPr lang="en-ZA" sz="3200" b="1" dirty="0">
                <a:solidFill>
                  <a:schemeClr val="tx1"/>
                </a:solidFill>
                <a:latin typeface="Arial" panose="020B0604020202020204" pitchFamily="34" charset="0"/>
                <a:cs typeface="Arial" panose="020B0604020202020204" pitchFamily="34" charset="0"/>
              </a:rPr>
              <a:t>TECHNICAL OFFICIALS BRIEFING – Pool</a:t>
            </a:r>
          </a:p>
        </p:txBody>
      </p:sp>
      <p:pic>
        <p:nvPicPr>
          <p:cNvPr id="4" name="Immagine 6">
            <a:extLst>
              <a:ext uri="{FF2B5EF4-FFF2-40B4-BE49-F238E27FC236}">
                <a16:creationId xmlns:a16="http://schemas.microsoft.com/office/drawing/2014/main" id="{A2B513BD-F300-4964-B638-9561092250D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47446" y="5125882"/>
            <a:ext cx="1749011" cy="1202725"/>
          </a:xfrm>
          <a:prstGeom prst="rect">
            <a:avLst/>
          </a:prstGeom>
        </p:spPr>
      </p:pic>
    </p:spTree>
    <p:extLst>
      <p:ext uri="{BB962C8B-B14F-4D97-AF65-F5344CB8AC3E}">
        <p14:creationId xmlns:p14="http://schemas.microsoft.com/office/powerpoint/2010/main" val="105673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b="1" dirty="0">
                <a:solidFill>
                  <a:schemeClr val="tx1"/>
                </a:solidFill>
                <a:latin typeface="Arial" panose="020B0604020202020204" pitchFamily="34" charset="0"/>
                <a:cs typeface="Arial" panose="020B0604020202020204" pitchFamily="34" charset="0"/>
              </a:rPr>
              <a:t>Blue Cards</a:t>
            </a:r>
          </a:p>
        </p:txBody>
      </p:sp>
      <p:sp>
        <p:nvSpPr>
          <p:cNvPr id="3" name="Content Placeholder 2"/>
          <p:cNvSpPr>
            <a:spLocks noGrp="1"/>
          </p:cNvSpPr>
          <p:nvPr>
            <p:ph idx="1"/>
          </p:nvPr>
        </p:nvSpPr>
        <p:spPr/>
        <p:txBody>
          <a:bodyPr>
            <a:normAutofit lnSpcReduction="10000"/>
          </a:bodyPr>
          <a:lstStyle/>
          <a:p>
            <a:pPr algn="l"/>
            <a:r>
              <a:rPr lang="en-AU" sz="1700" b="0" i="0" u="none" strike="noStrike" dirty="0">
                <a:solidFill>
                  <a:srgbClr val="212529"/>
                </a:solidFill>
                <a:effectLst/>
                <a:latin typeface="Arial" panose="020B0604020202020204" pitchFamily="34" charset="0"/>
                <a:cs typeface="Arial" panose="020B0604020202020204" pitchFamily="34" charset="0"/>
              </a:rPr>
              <a:t>The Queensland Government has enacted legislation with the purpose that “</a:t>
            </a:r>
            <a:r>
              <a:rPr lang="en-AU" sz="1700" dirty="0">
                <a:solidFill>
                  <a:srgbClr val="212529"/>
                </a:solidFill>
                <a:latin typeface="Arial" panose="020B0604020202020204" pitchFamily="34" charset="0"/>
                <a:cs typeface="Arial" panose="020B0604020202020204" pitchFamily="34" charset="0"/>
              </a:rPr>
              <a:t>a</a:t>
            </a:r>
            <a:r>
              <a:rPr lang="en-AU" sz="1700" b="0" i="0" u="none" strike="noStrike" dirty="0">
                <a:solidFill>
                  <a:srgbClr val="212529"/>
                </a:solidFill>
                <a:effectLst/>
                <a:latin typeface="Arial" panose="020B0604020202020204" pitchFamily="34" charset="0"/>
                <a:cs typeface="Arial" panose="020B0604020202020204" pitchFamily="34" charset="0"/>
              </a:rPr>
              <a:t>ll children under the age 18 years have a right to be safe and protected from harm”.</a:t>
            </a:r>
          </a:p>
          <a:p>
            <a:pPr algn="l"/>
            <a:r>
              <a:rPr lang="en-AU" sz="1700" b="0" i="0" u="none" strike="noStrike" dirty="0">
                <a:solidFill>
                  <a:srgbClr val="212529"/>
                </a:solidFill>
                <a:effectLst/>
                <a:latin typeface="Arial" panose="020B0604020202020204" pitchFamily="34" charset="0"/>
                <a:cs typeface="Arial" panose="020B0604020202020204" pitchFamily="34" charset="0"/>
              </a:rPr>
              <a:t>The “Blue </a:t>
            </a:r>
            <a:r>
              <a:rPr lang="en-AU" sz="1700" dirty="0">
                <a:solidFill>
                  <a:srgbClr val="212529"/>
                </a:solidFill>
                <a:latin typeface="Arial" panose="020B0604020202020204" pitchFamily="34" charset="0"/>
                <a:cs typeface="Arial" panose="020B0604020202020204" pitchFamily="34" charset="0"/>
              </a:rPr>
              <a:t>C</a:t>
            </a:r>
            <a:r>
              <a:rPr lang="en-AU" sz="1700" b="0" i="0" u="none" strike="noStrike" dirty="0">
                <a:solidFill>
                  <a:srgbClr val="212529"/>
                </a:solidFill>
                <a:effectLst/>
                <a:latin typeface="Arial" panose="020B0604020202020204" pitchFamily="34" charset="0"/>
                <a:cs typeface="Arial" panose="020B0604020202020204" pitchFamily="34" charset="0"/>
              </a:rPr>
              <a:t>ard” system contributes to the creation of safe service environments for children and includes a check on all adults </a:t>
            </a:r>
            <a:r>
              <a:rPr lang="en-AU" sz="1700" dirty="0">
                <a:solidFill>
                  <a:srgbClr val="212529"/>
                </a:solidFill>
                <a:latin typeface="Arial" panose="020B0604020202020204" pitchFamily="34" charset="0"/>
                <a:cs typeface="Arial" panose="020B0604020202020204" pitchFamily="34" charset="0"/>
              </a:rPr>
              <a:t>who will work with children for seven days or more in a calendar year</a:t>
            </a:r>
            <a:r>
              <a:rPr lang="en-AU" sz="1700" b="0" i="0" u="none" strike="noStrike" dirty="0">
                <a:solidFill>
                  <a:srgbClr val="212529"/>
                </a:solidFill>
                <a:effectLst/>
                <a:latin typeface="Arial" panose="020B0604020202020204" pitchFamily="34" charset="0"/>
                <a:cs typeface="Arial" panose="020B0604020202020204" pitchFamily="34" charset="0"/>
              </a:rPr>
              <a:t>.  This timeframe includes all ILS and SLS activities in Queensland including LWC2024.</a:t>
            </a:r>
          </a:p>
          <a:p>
            <a:pPr algn="l"/>
            <a:r>
              <a:rPr lang="en-AU" sz="1700" dirty="0">
                <a:solidFill>
                  <a:srgbClr val="212529"/>
                </a:solidFill>
                <a:latin typeface="Arial" panose="020B0604020202020204" pitchFamily="34" charset="0"/>
                <a:cs typeface="Arial" panose="020B0604020202020204" pitchFamily="34" charset="0"/>
              </a:rPr>
              <a:t>All Australian Officials and Team Management at LWC2024 should have obtained a Blue Card.  This requirement will be checked by the Local Organising Committee (LOC) as part of your registration at LWC2024.</a:t>
            </a:r>
          </a:p>
          <a:p>
            <a:pPr algn="l"/>
            <a:r>
              <a:rPr lang="en-AU" sz="1700" dirty="0">
                <a:solidFill>
                  <a:srgbClr val="212529"/>
                </a:solidFill>
                <a:latin typeface="Arial" panose="020B0604020202020204" pitchFamily="34" charset="0"/>
                <a:cs typeface="Arial" panose="020B0604020202020204" pitchFamily="34" charset="0"/>
              </a:rPr>
              <a:t>If not already obtained, please arrange ASAP and, if possible, please ensure you have your blue card number when registering at LWC2024.</a:t>
            </a:r>
          </a:p>
          <a:p>
            <a:pPr algn="l"/>
            <a:r>
              <a:rPr lang="en-AU" sz="1700" b="0" i="0" u="none" strike="noStrike" dirty="0">
                <a:solidFill>
                  <a:srgbClr val="212529"/>
                </a:solidFill>
                <a:effectLst/>
                <a:latin typeface="Arial" panose="020B0604020202020204" pitchFamily="34" charset="0"/>
                <a:cs typeface="Arial" panose="020B0604020202020204" pitchFamily="34" charset="0"/>
              </a:rPr>
              <a:t>For non-Australian </a:t>
            </a:r>
            <a:r>
              <a:rPr lang="en-AU" sz="1700" dirty="0">
                <a:solidFill>
                  <a:srgbClr val="212529"/>
                </a:solidFill>
                <a:latin typeface="Arial" panose="020B0604020202020204" pitchFamily="34" charset="0"/>
                <a:cs typeface="Arial" panose="020B0604020202020204" pitchFamily="34" charset="0"/>
              </a:rPr>
              <a:t>Team Management, the Local Organising Committee has requested a declaration from their Federation to </a:t>
            </a:r>
            <a:r>
              <a:rPr lang="en-AU" sz="1700" b="0" i="0" u="none" strike="noStrike" dirty="0">
                <a:solidFill>
                  <a:srgbClr val="212529"/>
                </a:solidFill>
                <a:effectLst/>
                <a:latin typeface="Arial" panose="020B0604020202020204" pitchFamily="34" charset="0"/>
                <a:cs typeface="Arial" panose="020B0604020202020204" pitchFamily="34" charset="0"/>
              </a:rPr>
              <a:t>ILS that their members are “safe” to work with children.  The LOC has a record of these declarations.</a:t>
            </a:r>
          </a:p>
        </p:txBody>
      </p:sp>
      <p:pic>
        <p:nvPicPr>
          <p:cNvPr id="5" name="Immagine 6">
            <a:extLst>
              <a:ext uri="{FF2B5EF4-FFF2-40B4-BE49-F238E27FC236}">
                <a16:creationId xmlns:a16="http://schemas.microsoft.com/office/drawing/2014/main" id="{2B68D0F9-D531-9AC9-7F69-023B66CB63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04973" y="5113637"/>
            <a:ext cx="1749011" cy="1202725"/>
          </a:xfrm>
          <a:prstGeom prst="rect">
            <a:avLst/>
          </a:prstGeom>
        </p:spPr>
      </p:pic>
    </p:spTree>
    <p:extLst>
      <p:ext uri="{BB962C8B-B14F-4D97-AF65-F5344CB8AC3E}">
        <p14:creationId xmlns:p14="http://schemas.microsoft.com/office/powerpoint/2010/main" val="260196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588BB-A9FC-4065-90E9-75C011704FFF}"/>
              </a:ext>
            </a:extLst>
          </p:cNvPr>
          <p:cNvSpPr>
            <a:spLocks noGrp="1"/>
          </p:cNvSpPr>
          <p:nvPr>
            <p:ph type="title"/>
          </p:nvPr>
        </p:nvSpPr>
        <p:spPr/>
        <p:txBody>
          <a:bodyPr>
            <a:normAutofit fontScale="90000"/>
          </a:bodyPr>
          <a:lstStyle/>
          <a:p>
            <a:pPr algn="ctr"/>
            <a:r>
              <a:rPr lang="en-ZA" b="1" dirty="0">
                <a:solidFill>
                  <a:schemeClr val="tx1"/>
                </a:solidFill>
                <a:latin typeface="Arial" panose="020B0604020202020204" pitchFamily="34" charset="0"/>
                <a:cs typeface="Arial" panose="020B0604020202020204" pitchFamily="34" charset="0"/>
              </a:rPr>
              <a:t>Transport to the Gold Coast Aquatic Centre</a:t>
            </a:r>
          </a:p>
        </p:txBody>
      </p:sp>
      <p:sp>
        <p:nvSpPr>
          <p:cNvPr id="3" name="Content Placeholder 2">
            <a:extLst>
              <a:ext uri="{FF2B5EF4-FFF2-40B4-BE49-F238E27FC236}">
                <a16:creationId xmlns:a16="http://schemas.microsoft.com/office/drawing/2014/main" id="{EDC33106-FBB4-9ED3-5979-7B2AB213F18C}"/>
              </a:ext>
            </a:extLst>
          </p:cNvPr>
          <p:cNvSpPr>
            <a:spLocks noGrp="1"/>
          </p:cNvSpPr>
          <p:nvPr>
            <p:ph idx="1"/>
          </p:nvPr>
        </p:nvSpPr>
        <p:spPr/>
        <p:txBody>
          <a:bodyPr>
            <a:normAutofit fontScale="55000" lnSpcReduction="20000"/>
          </a:bodyPr>
          <a:lstStyle/>
          <a:p>
            <a:pPr>
              <a:lnSpc>
                <a:spcPct val="115000"/>
              </a:lnSpc>
              <a:spcAft>
                <a:spcPts val="800"/>
              </a:spcAft>
            </a:pPr>
            <a:r>
              <a:rPr lang="en-ZA" sz="3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There is a free daily bus service to transport officials along the Gold Coast Highway from Kurrawa Beach to the Gold Coast </a:t>
            </a:r>
            <a:r>
              <a:rPr lang="en-ZA" sz="3400" kern="100" dirty="0">
                <a:solidFill>
                  <a:schemeClr val="tx1"/>
                </a:solidFill>
                <a:latin typeface="Arial" panose="020B0604020202020204" pitchFamily="34" charset="0"/>
                <a:ea typeface="Calibri" panose="020F0502020204030204" pitchFamily="34" charset="0"/>
                <a:cs typeface="Arial" panose="020B0604020202020204" pitchFamily="34" charset="0"/>
              </a:rPr>
              <a:t>Aquatic Centre</a:t>
            </a:r>
            <a:r>
              <a:rPr lang="en-ZA" sz="3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 see official newsletters.</a:t>
            </a:r>
          </a:p>
          <a:p>
            <a:pPr>
              <a:lnSpc>
                <a:spcPct val="115000"/>
              </a:lnSpc>
              <a:spcAft>
                <a:spcPts val="800"/>
              </a:spcAft>
            </a:pPr>
            <a:r>
              <a:rPr lang="en-ZA" sz="3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There is also excellent public transport including trams and buses between Kurrawa Beach and the Pool – please see the next slide for details.</a:t>
            </a:r>
          </a:p>
          <a:p>
            <a:pPr>
              <a:lnSpc>
                <a:spcPct val="115000"/>
              </a:lnSpc>
              <a:spcAft>
                <a:spcPts val="800"/>
              </a:spcAft>
            </a:pPr>
            <a:r>
              <a:rPr lang="en-ZA" sz="3400" kern="100" dirty="0">
                <a:solidFill>
                  <a:schemeClr val="tx1"/>
                </a:solidFill>
                <a:latin typeface="Arial" panose="020B0604020202020204" pitchFamily="34" charset="0"/>
                <a:ea typeface="Calibri" panose="020F0502020204030204" pitchFamily="34" charset="0"/>
                <a:cs typeface="Arial" panose="020B0604020202020204" pitchFamily="34" charset="0"/>
              </a:rPr>
              <a:t>The public transport fares are minimal (AUD 50c).</a:t>
            </a:r>
          </a:p>
          <a:p>
            <a:pPr>
              <a:lnSpc>
                <a:spcPct val="115000"/>
              </a:lnSpc>
              <a:spcAft>
                <a:spcPts val="800"/>
              </a:spcAft>
            </a:pPr>
            <a:r>
              <a:rPr lang="en-ZA" sz="3400" kern="100" dirty="0">
                <a:solidFill>
                  <a:schemeClr val="tx1"/>
                </a:solidFill>
                <a:latin typeface="Arial" panose="020B0604020202020204" pitchFamily="34" charset="0"/>
                <a:ea typeface="Calibri" panose="020F0502020204030204" pitchFamily="34" charset="0"/>
                <a:cs typeface="Arial" panose="020B0604020202020204" pitchFamily="34" charset="0"/>
              </a:rPr>
              <a:t>To use public transport, you can either use your credit/debit card or purchase a Translink “go Card” (available at airports, convenience stores etc). </a:t>
            </a:r>
          </a:p>
          <a:p>
            <a:pPr>
              <a:lnSpc>
                <a:spcPct val="115000"/>
              </a:lnSpc>
              <a:spcAft>
                <a:spcPts val="800"/>
              </a:spcAft>
            </a:pPr>
            <a:r>
              <a:rPr lang="en-ZA" sz="3400" kern="100" dirty="0">
                <a:solidFill>
                  <a:schemeClr val="tx1"/>
                </a:solidFill>
                <a:latin typeface="Arial" panose="020B0604020202020204" pitchFamily="34" charset="0"/>
                <a:ea typeface="Calibri" panose="020F0502020204030204" pitchFamily="34" charset="0"/>
                <a:cs typeface="Arial" panose="020B0604020202020204" pitchFamily="34" charset="0"/>
              </a:rPr>
              <a:t>Please note there is limited parking at the pool and parking fees apply.</a:t>
            </a:r>
          </a:p>
          <a:p>
            <a:pPr>
              <a:lnSpc>
                <a:spcPct val="115000"/>
              </a:lnSpc>
              <a:spcAft>
                <a:spcPts val="800"/>
              </a:spcAft>
            </a:pPr>
            <a:endParaRPr lang="en-ZA" sz="3400" kern="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endParaRPr lang="en-ZA" sz="3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p:txBody>
      </p:sp>
      <p:pic>
        <p:nvPicPr>
          <p:cNvPr id="4" name="Immagine 6">
            <a:extLst>
              <a:ext uri="{FF2B5EF4-FFF2-40B4-BE49-F238E27FC236}">
                <a16:creationId xmlns:a16="http://schemas.microsoft.com/office/drawing/2014/main" id="{8E2FB036-08DB-0A5E-0A97-D736FAE63D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04973" y="5113637"/>
            <a:ext cx="1749011" cy="1202725"/>
          </a:xfrm>
          <a:prstGeom prst="rect">
            <a:avLst/>
          </a:prstGeom>
        </p:spPr>
      </p:pic>
    </p:spTree>
    <p:extLst>
      <p:ext uri="{BB962C8B-B14F-4D97-AF65-F5344CB8AC3E}">
        <p14:creationId xmlns:p14="http://schemas.microsoft.com/office/powerpoint/2010/main" val="134725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F2FB51-6A9A-996F-3620-C8CA386FAE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85652" y="-90953"/>
            <a:ext cx="4984953" cy="7050558"/>
          </a:xfrm>
          <a:prstGeom prst="rect">
            <a:avLst/>
          </a:prstGeom>
          <a:noFill/>
          <a:ln>
            <a:noFill/>
          </a:ln>
        </p:spPr>
      </p:pic>
      <p:pic>
        <p:nvPicPr>
          <p:cNvPr id="5" name="Immagine 6">
            <a:extLst>
              <a:ext uri="{FF2B5EF4-FFF2-40B4-BE49-F238E27FC236}">
                <a16:creationId xmlns:a16="http://schemas.microsoft.com/office/drawing/2014/main" id="{3FA1ABBF-A57C-218D-A849-CF784A3834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134270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44C5-035E-E562-0C5C-F98E26AF2481}"/>
              </a:ext>
            </a:extLst>
          </p:cNvPr>
          <p:cNvSpPr>
            <a:spLocks noGrp="1"/>
          </p:cNvSpPr>
          <p:nvPr>
            <p:ph type="title"/>
          </p:nvPr>
        </p:nvSpPr>
        <p:spPr>
          <a:xfrm>
            <a:off x="1341120" y="265176"/>
            <a:ext cx="9509759" cy="767211"/>
          </a:xfrm>
        </p:spPr>
        <p:txBody>
          <a:bodyPr/>
          <a:lstStyle/>
          <a:p>
            <a:pPr algn="ctr"/>
            <a:r>
              <a:rPr lang="en-ZA" b="1" dirty="0">
                <a:solidFill>
                  <a:schemeClr val="tx1"/>
                </a:solidFill>
                <a:latin typeface="Arial" panose="020B0604020202020204" pitchFamily="34" charset="0"/>
                <a:cs typeface="Arial" panose="020B0604020202020204" pitchFamily="34" charset="0"/>
              </a:rPr>
              <a:t>Daily Pool Programme when Officiating</a:t>
            </a:r>
          </a:p>
        </p:txBody>
      </p:sp>
      <p:sp>
        <p:nvSpPr>
          <p:cNvPr id="3" name="Content Placeholder 2">
            <a:extLst>
              <a:ext uri="{FF2B5EF4-FFF2-40B4-BE49-F238E27FC236}">
                <a16:creationId xmlns:a16="http://schemas.microsoft.com/office/drawing/2014/main" id="{7CAEB9BE-3EAF-8FE6-4F48-CF9715EAE13F}"/>
              </a:ext>
            </a:extLst>
          </p:cNvPr>
          <p:cNvSpPr>
            <a:spLocks noGrp="1"/>
          </p:cNvSpPr>
          <p:nvPr>
            <p:ph idx="1"/>
          </p:nvPr>
        </p:nvSpPr>
        <p:spPr>
          <a:xfrm>
            <a:off x="1341120" y="1194619"/>
            <a:ext cx="9509760" cy="4520381"/>
          </a:xfrm>
        </p:spPr>
        <p:txBody>
          <a:bodyPr>
            <a:normAutofit/>
          </a:bodyPr>
          <a:lstStyle/>
          <a:p>
            <a:r>
              <a:rPr lang="en-ZA" dirty="0">
                <a:solidFill>
                  <a:schemeClr val="tx1"/>
                </a:solidFill>
                <a:latin typeface="Arial" panose="020B0604020202020204" pitchFamily="34" charset="0"/>
                <a:cs typeface="Arial" panose="020B0604020202020204" pitchFamily="34" charset="0"/>
              </a:rPr>
              <a:t>Please for the daily programme refer to the LWC website</a:t>
            </a:r>
          </a:p>
          <a:p>
            <a:r>
              <a:rPr lang="en-ZA" dirty="0">
                <a:solidFill>
                  <a:schemeClr val="tx1"/>
                </a:solidFill>
                <a:latin typeface="Arial" panose="020B0604020202020204" pitchFamily="34" charset="0"/>
                <a:cs typeface="Arial" panose="020B0604020202020204" pitchFamily="34" charset="0"/>
              </a:rPr>
              <a:t>6h00 Bus to the Pool leaves Kurrawa SLSC</a:t>
            </a:r>
          </a:p>
          <a:p>
            <a:r>
              <a:rPr lang="en-ZA" dirty="0">
                <a:solidFill>
                  <a:schemeClr val="tx1"/>
                </a:solidFill>
                <a:latin typeface="Arial" panose="020B0604020202020204" pitchFamily="34" charset="0"/>
                <a:cs typeface="Arial" panose="020B0604020202020204" pitchFamily="34" charset="0"/>
              </a:rPr>
              <a:t>6h30 Breakfast is available at the pool</a:t>
            </a:r>
          </a:p>
          <a:p>
            <a:r>
              <a:rPr lang="en-ZA" dirty="0">
                <a:solidFill>
                  <a:schemeClr val="tx1"/>
                </a:solidFill>
                <a:latin typeface="Arial" panose="020B0604020202020204" pitchFamily="34" charset="0"/>
                <a:cs typeface="Arial" panose="020B0604020202020204" pitchFamily="34" charset="0"/>
              </a:rPr>
              <a:t>06h30 – Warm up commences in competition pool</a:t>
            </a:r>
          </a:p>
          <a:p>
            <a:r>
              <a:rPr lang="en-ZA" dirty="0">
                <a:solidFill>
                  <a:schemeClr val="tx1"/>
                </a:solidFill>
                <a:latin typeface="Arial" panose="020B0604020202020204" pitchFamily="34" charset="0"/>
                <a:cs typeface="Arial" panose="020B0604020202020204" pitchFamily="34" charset="0"/>
              </a:rPr>
              <a:t>o6h45 – Team Manager briefing by Referee.</a:t>
            </a:r>
          </a:p>
          <a:p>
            <a:r>
              <a:rPr lang="en-ZA" dirty="0">
                <a:solidFill>
                  <a:schemeClr val="tx1"/>
                </a:solidFill>
                <a:latin typeface="Arial" panose="020B0604020202020204" pitchFamily="34" charset="0"/>
                <a:cs typeface="Arial" panose="020B0604020202020204" pitchFamily="34" charset="0"/>
              </a:rPr>
              <a:t>07h30 – Marshalling commences.</a:t>
            </a:r>
          </a:p>
          <a:p>
            <a:r>
              <a:rPr lang="en-ZA" dirty="0">
                <a:solidFill>
                  <a:schemeClr val="tx1"/>
                </a:solidFill>
                <a:latin typeface="Arial" panose="020B0604020202020204" pitchFamily="34" charset="0"/>
                <a:cs typeface="Arial" panose="020B0604020202020204" pitchFamily="34" charset="0"/>
              </a:rPr>
              <a:t>08h00 – Competition commences.</a:t>
            </a:r>
          </a:p>
          <a:p>
            <a:r>
              <a:rPr lang="en-ZA" dirty="0">
                <a:solidFill>
                  <a:schemeClr val="tx1"/>
                </a:solidFill>
                <a:latin typeface="Arial" panose="020B0604020202020204" pitchFamily="34" charset="0"/>
                <a:cs typeface="Arial" panose="020B0604020202020204" pitchFamily="34" charset="0"/>
              </a:rPr>
              <a:t>Medal presentations will take place either progressively and/or at the conclusion of competition.</a:t>
            </a:r>
          </a:p>
          <a:p>
            <a:endParaRPr lang="en-ZA" dirty="0"/>
          </a:p>
        </p:txBody>
      </p:sp>
    </p:spTree>
    <p:extLst>
      <p:ext uri="{BB962C8B-B14F-4D97-AF65-F5344CB8AC3E}">
        <p14:creationId xmlns:p14="http://schemas.microsoft.com/office/powerpoint/2010/main" val="363094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4CD24-77C9-9FC2-EFB0-F74B96D1367C}"/>
              </a:ext>
            </a:extLst>
          </p:cNvPr>
          <p:cNvSpPr>
            <a:spLocks noGrp="1"/>
          </p:cNvSpPr>
          <p:nvPr>
            <p:ph type="title"/>
          </p:nvPr>
        </p:nvSpPr>
        <p:spPr>
          <a:xfrm>
            <a:off x="1341120" y="265176"/>
            <a:ext cx="9509759" cy="1106424"/>
          </a:xfrm>
        </p:spPr>
        <p:txBody>
          <a:bodyPr>
            <a:normAutofit fontScale="90000"/>
          </a:bodyPr>
          <a:lstStyle/>
          <a:p>
            <a:pPr algn="ctr"/>
            <a:r>
              <a:rPr lang="en-ZA" b="1" dirty="0">
                <a:solidFill>
                  <a:schemeClr val="tx1"/>
                </a:solidFill>
                <a:latin typeface="Arial" panose="020B0604020202020204" pitchFamily="34" charset="0"/>
                <a:cs typeface="Arial" panose="020B0604020202020204" pitchFamily="34" charset="0"/>
              </a:rPr>
              <a:t>Breakfast, Lunch, and Refreshments</a:t>
            </a:r>
            <a:br>
              <a:rPr lang="en-ZA" b="1" dirty="0">
                <a:solidFill>
                  <a:schemeClr val="tx1"/>
                </a:solidFill>
                <a:latin typeface="Arial" panose="020B0604020202020204" pitchFamily="34" charset="0"/>
                <a:cs typeface="Arial" panose="020B0604020202020204" pitchFamily="34" charset="0"/>
              </a:rPr>
            </a:br>
            <a:br>
              <a:rPr lang="en-ZA" sz="2700" dirty="0">
                <a:solidFill>
                  <a:srgbClr val="FF0000"/>
                </a:solidFill>
              </a:rPr>
            </a:br>
            <a:endParaRPr lang="en-ZA" sz="2700" dirty="0">
              <a:solidFill>
                <a:srgbClr val="FF0000"/>
              </a:solidFill>
            </a:endParaRPr>
          </a:p>
        </p:txBody>
      </p:sp>
      <p:sp>
        <p:nvSpPr>
          <p:cNvPr id="3" name="Content Placeholder 2">
            <a:extLst>
              <a:ext uri="{FF2B5EF4-FFF2-40B4-BE49-F238E27FC236}">
                <a16:creationId xmlns:a16="http://schemas.microsoft.com/office/drawing/2014/main" id="{0258CA84-6930-D440-E6A2-9F1B765294C3}"/>
              </a:ext>
            </a:extLst>
          </p:cNvPr>
          <p:cNvSpPr>
            <a:spLocks noGrp="1"/>
          </p:cNvSpPr>
          <p:nvPr>
            <p:ph idx="1"/>
          </p:nvPr>
        </p:nvSpPr>
        <p:spPr/>
        <p:txBody>
          <a:bodyPr>
            <a:normAutofit/>
          </a:bodyPr>
          <a:lstStyle/>
          <a:p>
            <a:r>
              <a:rPr lang="en-ZA" dirty="0">
                <a:solidFill>
                  <a:schemeClr val="tx1"/>
                </a:solidFill>
                <a:latin typeface="Arial" panose="020B0604020202020204" pitchFamily="34" charset="0"/>
                <a:cs typeface="Arial" panose="020B0604020202020204" pitchFamily="34" charset="0"/>
              </a:rPr>
              <a:t>On days you are officiating you will be served a light continental breakfast at the pool from 06h30 – coffee/tea, toast (and Vegemite!), fruit, etc.</a:t>
            </a:r>
          </a:p>
          <a:p>
            <a:r>
              <a:rPr lang="en-ZA" dirty="0">
                <a:solidFill>
                  <a:schemeClr val="tx1"/>
                </a:solidFill>
                <a:latin typeface="Arial" panose="020B0604020202020204" pitchFamily="34" charset="0"/>
                <a:cs typeface="Arial" panose="020B0604020202020204" pitchFamily="34" charset="0"/>
              </a:rPr>
              <a:t>Lunches will be brought to the pool mid-morning each day and will be either be available during a break in the programme or brought to the pool deck for you</a:t>
            </a:r>
          </a:p>
          <a:p>
            <a:r>
              <a:rPr lang="en-ZA" dirty="0">
                <a:solidFill>
                  <a:schemeClr val="tx1"/>
                </a:solidFill>
                <a:latin typeface="Arial" panose="020B0604020202020204" pitchFamily="34" charset="0"/>
                <a:cs typeface="Arial" panose="020B0604020202020204" pitchFamily="34" charset="0"/>
              </a:rPr>
              <a:t>You may also choose to use the cool-bag given to you at registration to store your snacks and drinks.  Do not forget put the freezer pack in your refrigerator each night and bring both with you each day.</a:t>
            </a:r>
          </a:p>
          <a:p>
            <a:r>
              <a:rPr lang="en-ZA" dirty="0">
                <a:solidFill>
                  <a:schemeClr val="tx1"/>
                </a:solidFill>
                <a:latin typeface="Arial" panose="020B0604020202020204" pitchFamily="34" charset="0"/>
                <a:cs typeface="Arial" panose="020B0604020202020204" pitchFamily="34" charset="0"/>
              </a:rPr>
              <a:t>Water is available on the pool deck (</a:t>
            </a:r>
            <a:r>
              <a:rPr lang="en-ZA" b="1" dirty="0">
                <a:solidFill>
                  <a:schemeClr val="tx1"/>
                </a:solidFill>
                <a:latin typeface="Arial" panose="020B0604020202020204" pitchFamily="34" charset="0"/>
                <a:cs typeface="Arial" panose="020B0604020202020204" pitchFamily="34" charset="0"/>
              </a:rPr>
              <a:t>Note: </a:t>
            </a:r>
            <a:r>
              <a:rPr lang="en-ZA" dirty="0">
                <a:solidFill>
                  <a:schemeClr val="tx1"/>
                </a:solidFill>
                <a:latin typeface="Arial" panose="020B0604020202020204" pitchFamily="34" charset="0"/>
                <a:cs typeface="Arial" panose="020B0604020202020204" pitchFamily="34" charset="0"/>
              </a:rPr>
              <a:t>there is no bottled water) so bring your water bottle. </a:t>
            </a:r>
          </a:p>
          <a:p>
            <a:r>
              <a:rPr lang="en-ZA" dirty="0">
                <a:solidFill>
                  <a:schemeClr val="tx1"/>
                </a:solidFill>
                <a:latin typeface="Arial" panose="020B0604020202020204" pitchFamily="34" charset="0"/>
                <a:cs typeface="Arial" panose="020B0604020202020204" pitchFamily="34" charset="0"/>
              </a:rPr>
              <a:t>After the conclusion of competition each day there is an officials’ de-brief at the pool as well as at Kurrawa SLSC (see also the “Functions” slide).</a:t>
            </a:r>
          </a:p>
          <a:p>
            <a:endParaRPr lang="en-ZA" dirty="0"/>
          </a:p>
        </p:txBody>
      </p:sp>
      <p:pic>
        <p:nvPicPr>
          <p:cNvPr id="4" name="Immagine 6">
            <a:extLst>
              <a:ext uri="{FF2B5EF4-FFF2-40B4-BE49-F238E27FC236}">
                <a16:creationId xmlns:a16="http://schemas.microsoft.com/office/drawing/2014/main" id="{F9DD7E48-4FC0-0BF0-3D75-F68E5CD33E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143476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682D-EBFA-396A-5CBD-6210B4751380}"/>
              </a:ext>
            </a:extLst>
          </p:cNvPr>
          <p:cNvSpPr>
            <a:spLocks noGrp="1"/>
          </p:cNvSpPr>
          <p:nvPr>
            <p:ph type="title"/>
          </p:nvPr>
        </p:nvSpPr>
        <p:spPr>
          <a:xfrm>
            <a:off x="1341121" y="265176"/>
            <a:ext cx="8481306" cy="639064"/>
          </a:xfrm>
        </p:spPr>
        <p:txBody>
          <a:bodyPr/>
          <a:lstStyle/>
          <a:p>
            <a:pPr algn="r"/>
            <a:r>
              <a:rPr lang="en-ZA" b="1" dirty="0">
                <a:solidFill>
                  <a:schemeClr val="tx1"/>
                </a:solidFill>
                <a:latin typeface="Arial" panose="020B0604020202020204" pitchFamily="34" charset="0"/>
                <a:cs typeface="Arial" panose="020B0604020202020204" pitchFamily="34" charset="0"/>
              </a:rPr>
              <a:t>Competition Rules</a:t>
            </a:r>
          </a:p>
        </p:txBody>
      </p:sp>
      <p:sp>
        <p:nvSpPr>
          <p:cNvPr id="16" name="Content Placeholder 15">
            <a:extLst>
              <a:ext uri="{FF2B5EF4-FFF2-40B4-BE49-F238E27FC236}">
                <a16:creationId xmlns:a16="http://schemas.microsoft.com/office/drawing/2014/main" id="{3E4E1E65-2ED7-6B69-89F6-309C50949A9A}"/>
              </a:ext>
            </a:extLst>
          </p:cNvPr>
          <p:cNvSpPr>
            <a:spLocks noGrp="1"/>
          </p:cNvSpPr>
          <p:nvPr>
            <p:ph sz="half" idx="2"/>
          </p:nvPr>
        </p:nvSpPr>
        <p:spPr>
          <a:xfrm>
            <a:off x="5147187" y="1514560"/>
            <a:ext cx="5703693" cy="4200439"/>
          </a:xfrm>
        </p:spPr>
        <p:txBody>
          <a:bodyPr/>
          <a:lstStyle/>
          <a:p>
            <a:r>
              <a:rPr lang="en-ZA" dirty="0">
                <a:solidFill>
                  <a:schemeClr val="tx1"/>
                </a:solidFill>
                <a:latin typeface="Arial" panose="020B0604020202020204" pitchFamily="34" charset="0"/>
                <a:cs typeface="Arial" panose="020B0604020202020204" pitchFamily="34" charset="0"/>
              </a:rPr>
              <a:t>The rules applicable to the Lifesaving World Championships are as set out in the  ILS Competition Rule Book.</a:t>
            </a:r>
          </a:p>
          <a:p>
            <a:r>
              <a:rPr lang="en-ZA" dirty="0">
                <a:solidFill>
                  <a:schemeClr val="tx1"/>
                </a:solidFill>
                <a:latin typeface="Arial" panose="020B0604020202020204" pitchFamily="34" charset="0"/>
                <a:cs typeface="Arial" panose="020B0604020202020204" pitchFamily="34" charset="0"/>
              </a:rPr>
              <a:t>In addition to the Rule Book there have been 5 Technical Bulletins issued regarding the rules.</a:t>
            </a:r>
          </a:p>
          <a:p>
            <a:r>
              <a:rPr lang="en-ZA" dirty="0">
                <a:solidFill>
                  <a:schemeClr val="tx1"/>
                </a:solidFill>
                <a:latin typeface="Arial" panose="020B0604020202020204" pitchFamily="34" charset="0"/>
                <a:cs typeface="Arial" panose="020B0604020202020204" pitchFamily="34" charset="0"/>
              </a:rPr>
              <a:t>Note – there could be slight variations to your  Federation rules.</a:t>
            </a:r>
          </a:p>
          <a:p>
            <a:r>
              <a:rPr lang="en-ZA" dirty="0">
                <a:solidFill>
                  <a:schemeClr val="tx1"/>
                </a:solidFill>
                <a:latin typeface="Arial" panose="020B0604020202020204" pitchFamily="34" charset="0"/>
                <a:cs typeface="Arial" panose="020B0604020202020204" pitchFamily="34" charset="0"/>
              </a:rPr>
              <a:t>Suggest go through the Rule Book.</a:t>
            </a:r>
          </a:p>
          <a:p>
            <a:r>
              <a:rPr lang="en-ZA" dirty="0">
                <a:solidFill>
                  <a:schemeClr val="tx1"/>
                </a:solidFill>
                <a:latin typeface="Arial" panose="020B0604020202020204" pitchFamily="34" charset="0"/>
                <a:cs typeface="Arial" panose="020B0604020202020204" pitchFamily="34" charset="0"/>
              </a:rPr>
              <a:t>The Rule Book and Bulletins are all available on the ILS and LWC 24 websites.</a:t>
            </a:r>
          </a:p>
        </p:txBody>
      </p:sp>
      <p:graphicFrame>
        <p:nvGraphicFramePr>
          <p:cNvPr id="17" name="Content Placeholder 16">
            <a:extLst>
              <a:ext uri="{FF2B5EF4-FFF2-40B4-BE49-F238E27FC236}">
                <a16:creationId xmlns:a16="http://schemas.microsoft.com/office/drawing/2014/main" id="{42B138F2-43AB-4A62-F0BC-CA11F674C7AF}"/>
              </a:ext>
            </a:extLst>
          </p:cNvPr>
          <p:cNvGraphicFramePr>
            <a:graphicFrameLocks noGrp="1"/>
          </p:cNvGraphicFramePr>
          <p:nvPr>
            <p:ph sz="half" idx="1"/>
          </p:nvPr>
        </p:nvGraphicFramePr>
        <p:xfrm>
          <a:off x="276447" y="478777"/>
          <a:ext cx="4731488" cy="5923280"/>
        </p:xfrm>
        <a:graphic>
          <a:graphicData uri="http://schemas.openxmlformats.org/drawingml/2006/table">
            <a:tbl>
              <a:tblPr firstRow="1" firstCol="1" bandRow="1"/>
              <a:tblGrid>
                <a:gridCol w="4731488">
                  <a:extLst>
                    <a:ext uri="{9D8B030D-6E8A-4147-A177-3AD203B41FA5}">
                      <a16:colId xmlns:a16="http://schemas.microsoft.com/office/drawing/2014/main" val="318698317"/>
                    </a:ext>
                  </a:extLst>
                </a:gridCol>
              </a:tblGrid>
              <a:tr h="5326600">
                <a:tc>
                  <a:txBody>
                    <a:bodyPr/>
                    <a:lstStyle/>
                    <a:p>
                      <a:pPr algn="ctr">
                        <a:spcAft>
                          <a:spcPts val="6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br>
                        <a:rPr lang="en-ZA" sz="1800" kern="1200" dirty="0">
                          <a:solidFill>
                            <a:schemeClr val="tx1"/>
                          </a:solidFill>
                          <a:effectLst/>
                          <a:latin typeface="+mn-lt"/>
                          <a:ea typeface="+mn-ea"/>
                          <a:cs typeface="+mn-cs"/>
                        </a:rPr>
                      </a:br>
                      <a:r>
                        <a:rPr lang="en-GB" sz="1100" b="1" kern="1200" dirty="0">
                          <a:solidFill>
                            <a:schemeClr val="tx1"/>
                          </a:solidFill>
                          <a:effectLst/>
                          <a:latin typeface="Arial" panose="020B0604020202020204" pitchFamily="34" charset="0"/>
                          <a:ea typeface="+mn-ea"/>
                          <a:cs typeface="Arial" panose="020B0604020202020204" pitchFamily="34" charset="0"/>
                        </a:rPr>
                        <a:t>World Water Safety</a:t>
                      </a:r>
                      <a:endParaRPr lang="en-ZA" sz="1100" kern="1200" dirty="0">
                        <a:solidFill>
                          <a:schemeClr val="tx1"/>
                        </a:solidFill>
                        <a:effectLst/>
                        <a:latin typeface="Arial" panose="020B0604020202020204" pitchFamily="34" charset="0"/>
                        <a:ea typeface="+mn-ea"/>
                        <a:cs typeface="Arial" panose="020B0604020202020204" pitchFamily="34" charset="0"/>
                      </a:endParaRPr>
                    </a:p>
                    <a:p>
                      <a:pPr algn="ctr"/>
                      <a:r>
                        <a:rPr lang="en-GB" sz="1100" b="1" kern="1200" dirty="0">
                          <a:solidFill>
                            <a:schemeClr val="tx1"/>
                          </a:solidFill>
                          <a:effectLst/>
                          <a:latin typeface="Arial" panose="020B0604020202020204" pitchFamily="34" charset="0"/>
                          <a:ea typeface="+mn-ea"/>
                          <a:cs typeface="Arial" panose="020B0604020202020204" pitchFamily="34" charset="0"/>
                        </a:rPr>
                        <a:t>  </a:t>
                      </a:r>
                      <a:endParaRPr lang="en-ZA" sz="1100" kern="1200" dirty="0">
                        <a:solidFill>
                          <a:schemeClr val="tx1"/>
                        </a:solidFill>
                        <a:effectLst/>
                        <a:latin typeface="Arial" panose="020B0604020202020204" pitchFamily="34" charset="0"/>
                        <a:ea typeface="+mn-ea"/>
                        <a:cs typeface="Arial" panose="020B0604020202020204" pitchFamily="34" charset="0"/>
                      </a:endParaRPr>
                    </a:p>
                    <a:p>
                      <a:pPr algn="ctr"/>
                      <a:r>
                        <a:rPr lang="en-GB" sz="1100" kern="1200" dirty="0">
                          <a:solidFill>
                            <a:schemeClr val="tx1"/>
                          </a:solidFill>
                          <a:effectLst/>
                          <a:latin typeface="Arial" panose="020B0604020202020204" pitchFamily="34" charset="0"/>
                          <a:ea typeface="+mn-ea"/>
                          <a:cs typeface="Arial" panose="020B0604020202020204" pitchFamily="34" charset="0"/>
                        </a:rPr>
                        <a:t>INTERNATIONAL LIFE SAVING FEDERATION</a:t>
                      </a:r>
                      <a:endParaRPr lang="en-ZA" sz="1100" kern="1200" dirty="0">
                        <a:solidFill>
                          <a:schemeClr val="tx1"/>
                        </a:solidFill>
                        <a:effectLst/>
                        <a:latin typeface="Arial" panose="020B0604020202020204" pitchFamily="34" charset="0"/>
                        <a:ea typeface="+mn-ea"/>
                        <a:cs typeface="Arial" panose="020B0604020202020204" pitchFamily="34" charset="0"/>
                      </a:endParaRPr>
                    </a:p>
                    <a:p>
                      <a:pPr algn="ctr">
                        <a:spcAft>
                          <a:spcPts val="600"/>
                        </a:spcAft>
                      </a:pPr>
                      <a:endParaRPr lang="en-GB" sz="1200" kern="1400" cap="all" spc="-50" dirty="0">
                        <a:solidFill>
                          <a:srgbClr val="3333FF"/>
                        </a:solidFill>
                        <a:effectLst/>
                        <a:latin typeface="Arial Black" panose="020B0A04020102020204" pitchFamily="34" charset="0"/>
                        <a:ea typeface="PMingLiU" panose="02020500000000000000" pitchFamily="18" charset="-120"/>
                        <a:cs typeface="Times New Roman" panose="02020603050405020304" pitchFamily="18" charset="0"/>
                      </a:endParaRPr>
                    </a:p>
                    <a:p>
                      <a:pPr algn="ctr">
                        <a:spcAft>
                          <a:spcPts val="600"/>
                        </a:spcAft>
                      </a:pPr>
                      <a:endParaRPr lang="en-GB" sz="1200" kern="1400" cap="all" spc="-50" dirty="0">
                        <a:solidFill>
                          <a:srgbClr val="3333FF"/>
                        </a:solidFill>
                        <a:effectLst/>
                        <a:latin typeface="Arial Black" panose="020B0A04020102020204" pitchFamily="34" charset="0"/>
                        <a:ea typeface="PMingLiU" panose="02020500000000000000" pitchFamily="18" charset="-120"/>
                        <a:cs typeface="Times New Roman" panose="02020603050405020304" pitchFamily="18" charset="0"/>
                      </a:endParaRPr>
                    </a:p>
                    <a:p>
                      <a:pPr algn="ctr">
                        <a:spcAft>
                          <a:spcPts val="600"/>
                        </a:spcAft>
                      </a:pPr>
                      <a:endParaRPr lang="en-GB" sz="1200" kern="1400" cap="all" spc="-50" dirty="0">
                        <a:solidFill>
                          <a:srgbClr val="3333FF"/>
                        </a:solidFill>
                        <a:effectLst/>
                        <a:latin typeface="Arial Black" panose="020B0A04020102020204" pitchFamily="34" charset="0"/>
                        <a:ea typeface="PMingLiU" panose="02020500000000000000" pitchFamily="18" charset="-120"/>
                        <a:cs typeface="Times New Roman" panose="02020603050405020304" pitchFamily="18" charset="0"/>
                      </a:endParaRPr>
                    </a:p>
                    <a:p>
                      <a:pPr algn="ctr">
                        <a:spcAft>
                          <a:spcPts val="600"/>
                        </a:spcAft>
                      </a:pPr>
                      <a:endParaRPr lang="en-GB" sz="1200" kern="1400" cap="all" spc="-50" dirty="0">
                        <a:solidFill>
                          <a:srgbClr val="3333FF"/>
                        </a:solidFill>
                        <a:effectLst/>
                        <a:latin typeface="Arial Black" panose="020B0A04020102020204" pitchFamily="34" charset="0"/>
                        <a:ea typeface="PMingLiU" panose="02020500000000000000" pitchFamily="18" charset="-120"/>
                        <a:cs typeface="Times New Roman" panose="02020603050405020304" pitchFamily="18" charset="0"/>
                      </a:endParaRPr>
                    </a:p>
                    <a:p>
                      <a:pPr algn="ctr">
                        <a:spcAft>
                          <a:spcPts val="600"/>
                        </a:spcAft>
                      </a:pPr>
                      <a:r>
                        <a:rPr lang="en-GB" sz="1200" kern="1400" cap="all" spc="-50" dirty="0">
                          <a:solidFill>
                            <a:srgbClr val="3333FF"/>
                          </a:solidFill>
                          <a:effectLst/>
                          <a:latin typeface="Arial Black" panose="020B0A04020102020204" pitchFamily="34" charset="0"/>
                          <a:ea typeface="PMingLiU" panose="02020500000000000000" pitchFamily="18" charset="-120"/>
                          <a:cs typeface="Times New Roman" panose="02020603050405020304" pitchFamily="18" charset="0"/>
                        </a:rPr>
                        <a:t>ILS COMPETITION RULE BOOK</a:t>
                      </a:r>
                      <a:endParaRPr lang="en-ZA" sz="1200" kern="1400" cap="all" spc="-50" dirty="0">
                        <a:solidFill>
                          <a:srgbClr val="3333FF"/>
                        </a:solidFill>
                        <a:effectLst/>
                        <a:latin typeface="Arial Black" panose="020B0A04020102020204" pitchFamily="34" charset="0"/>
                        <a:ea typeface="PMingLiU" panose="02020500000000000000" pitchFamily="18" charset="-120"/>
                        <a:cs typeface="Times New Roman" panose="02020603050405020304" pitchFamily="18" charset="0"/>
                      </a:endParaRPr>
                    </a:p>
                    <a:p>
                      <a:pPr algn="ctr">
                        <a:spcAft>
                          <a:spcPts val="6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Rules, Standards and Procedures for</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Lifesaving World Championships,</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ILS-Sanctioned Competitions, and</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ILS Federation Competitions</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400"/>
                        </a:spcAft>
                      </a:pPr>
                      <a:r>
                        <a:rPr lang="en-GB" sz="900" b="1" dirty="0">
                          <a:solidFill>
                            <a:srgbClr val="3333FF"/>
                          </a:solidFill>
                          <a:effectLst/>
                          <a:latin typeface="Arial" panose="020B0604020202020204" pitchFamily="34" charset="0"/>
                          <a:ea typeface="PMingLiU" panose="02020500000000000000" pitchFamily="18" charset="-120"/>
                          <a:cs typeface="Times New Roman" panose="02020603050405020304" pitchFamily="18" charset="0"/>
                        </a:rPr>
                        <a:t>2023 Edition</a:t>
                      </a:r>
                      <a:endParaRPr lang="en-ZA" sz="900" b="1" dirty="0">
                        <a:solidFill>
                          <a:srgbClr val="3333FF"/>
                        </a:solidFill>
                        <a:effectLst/>
                        <a:latin typeface="Arial" panose="020B0604020202020204" pitchFamily="34" charset="0"/>
                        <a:ea typeface="PMingLiU" panose="02020500000000000000" pitchFamily="18" charset="-120"/>
                        <a:cs typeface="Times New Roman" panose="02020603050405020304" pitchFamily="18" charset="0"/>
                      </a:endParaRPr>
                    </a:p>
                    <a:p>
                      <a:pPr algn="ctr">
                        <a:spcAft>
                          <a:spcPts val="400"/>
                        </a:spcAft>
                      </a:pPr>
                      <a:r>
                        <a:rPr lang="en-GB" sz="900" b="1" dirty="0">
                          <a:solidFill>
                            <a:srgbClr val="3333FF"/>
                          </a:solidFill>
                          <a:effectLst/>
                          <a:latin typeface="Arial" panose="020B0604020202020204" pitchFamily="34" charset="0"/>
                          <a:ea typeface="PMingLiU" panose="02020500000000000000" pitchFamily="18" charset="-120"/>
                          <a:cs typeface="Times New Roman" panose="02020603050405020304" pitchFamily="18" charset="0"/>
                        </a:rPr>
                        <a:t>(</a:t>
                      </a:r>
                      <a:r>
                        <a:rPr lang="fr-BE" sz="900" b="1" dirty="0">
                          <a:solidFill>
                            <a:srgbClr val="3333FF"/>
                          </a:solidFill>
                          <a:effectLst/>
                          <a:latin typeface="Arial" panose="020B0604020202020204" pitchFamily="34" charset="0"/>
                          <a:ea typeface="PMingLiU" panose="02020500000000000000" pitchFamily="18" charset="-120"/>
                          <a:cs typeface="Times New Roman" panose="02020603050405020304" pitchFamily="18" charset="0"/>
                        </a:rPr>
                        <a:t>Effective 1 June 2023</a:t>
                      </a:r>
                      <a:r>
                        <a:rPr lang="en-GB" sz="900" b="1" dirty="0">
                          <a:solidFill>
                            <a:srgbClr val="3333FF"/>
                          </a:solidFill>
                          <a:effectLst/>
                          <a:latin typeface="Arial" panose="020B0604020202020204" pitchFamily="34" charset="0"/>
                          <a:ea typeface="PMingLiU" panose="02020500000000000000" pitchFamily="18" charset="-120"/>
                          <a:cs typeface="Times New Roman" panose="02020603050405020304" pitchFamily="18" charset="0"/>
                        </a:rPr>
                        <a:t>)</a:t>
                      </a:r>
                      <a:endParaRPr lang="en-ZA" sz="900" b="1" dirty="0">
                        <a:solidFill>
                          <a:srgbClr val="3333FF"/>
                        </a:solidFill>
                        <a:effectLst/>
                        <a:latin typeface="Arial" panose="020B0604020202020204" pitchFamily="34" charset="0"/>
                        <a:ea typeface="PMingLiU" panose="02020500000000000000" pitchFamily="18" charset="-120"/>
                        <a:cs typeface="Times New Roman" panose="02020603050405020304" pitchFamily="18" charset="0"/>
                      </a:endParaRPr>
                    </a:p>
                    <a:p>
                      <a:pPr algn="ctr">
                        <a:spcAft>
                          <a:spcPts val="600"/>
                        </a:spcAft>
                      </a:pP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Gemeenteplein 26, 3010 Leuven, Belgium</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Telephone: +32 16 89 60 60</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Email: </a:t>
                      </a:r>
                      <a:r>
                        <a:rPr lang="en-GB" sz="7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2"/>
                        </a:rPr>
                        <a:t>ils.hq@telenet.be</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Web: </a:t>
                      </a:r>
                      <a:r>
                        <a:rPr lang="en-GB" sz="7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3"/>
                        </a:rPr>
                        <a:t>www.ilsf.org</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6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892" marR="45892" marT="0" marB="0">
                    <a:lnL w="76200" cap="flat" cmpd="dbl" algn="ctr">
                      <a:solidFill>
                        <a:srgbClr val="0000FF"/>
                      </a:solidFill>
                      <a:prstDash val="solid"/>
                      <a:round/>
                      <a:headEnd type="none" w="med" len="med"/>
                      <a:tailEnd type="none" w="med" len="med"/>
                    </a:lnL>
                    <a:lnR w="76200" cap="flat" cmpd="dbl" algn="ctr">
                      <a:solidFill>
                        <a:srgbClr val="0000FF"/>
                      </a:solidFill>
                      <a:prstDash val="solid"/>
                      <a:round/>
                      <a:headEnd type="none" w="med" len="med"/>
                      <a:tailEnd type="none" w="med" len="med"/>
                    </a:lnR>
                    <a:lnT w="76200" cap="flat" cmpd="dbl" algn="ctr">
                      <a:solidFill>
                        <a:srgbClr val="0000FF"/>
                      </a:solidFill>
                      <a:prstDash val="solid"/>
                      <a:round/>
                      <a:headEnd type="none" w="med" len="med"/>
                      <a:tailEnd type="none" w="med" len="med"/>
                    </a:lnT>
                    <a:lnB w="76200" cap="flat" cmpd="dbl" algn="ctr">
                      <a:solidFill>
                        <a:srgbClr val="0000FF"/>
                      </a:solidFill>
                      <a:prstDash val="solid"/>
                      <a:round/>
                      <a:headEnd type="none" w="med" len="med"/>
                      <a:tailEnd type="none" w="med" len="med"/>
                    </a:lnB>
                    <a:solidFill>
                      <a:srgbClr val="CCFFFF"/>
                    </a:solidFill>
                  </a:tcPr>
                </a:tc>
                <a:extLst>
                  <a:ext uri="{0D108BD9-81ED-4DB2-BD59-A6C34878D82A}">
                    <a16:rowId xmlns:a16="http://schemas.microsoft.com/office/drawing/2014/main" val="915529977"/>
                  </a:ext>
                </a:extLst>
              </a:tr>
            </a:tbl>
          </a:graphicData>
        </a:graphic>
      </p:graphicFrame>
      <p:pic>
        <p:nvPicPr>
          <p:cNvPr id="4" name="Immagine 6">
            <a:extLst>
              <a:ext uri="{FF2B5EF4-FFF2-40B4-BE49-F238E27FC236}">
                <a16:creationId xmlns:a16="http://schemas.microsoft.com/office/drawing/2014/main" id="{4E3FBAD0-B78E-945A-7C9E-1C7DBC7CF41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pic>
        <p:nvPicPr>
          <p:cNvPr id="18" name="Picture 17" descr="98ILS 3D Logo Large">
            <a:extLst>
              <a:ext uri="{FF2B5EF4-FFF2-40B4-BE49-F238E27FC236}">
                <a16:creationId xmlns:a16="http://schemas.microsoft.com/office/drawing/2014/main" id="{92CEE8F4-A222-9D0C-B518-2D59813727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7307" y="1936932"/>
            <a:ext cx="549767" cy="552115"/>
          </a:xfrm>
          <a:prstGeom prst="rect">
            <a:avLst/>
          </a:prstGeom>
          <a:noFill/>
        </p:spPr>
      </p:pic>
    </p:spTree>
    <p:extLst>
      <p:ext uri="{BB962C8B-B14F-4D97-AF65-F5344CB8AC3E}">
        <p14:creationId xmlns:p14="http://schemas.microsoft.com/office/powerpoint/2010/main" val="184698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821D57-F5CD-7E95-BC66-510CCB7978FF}"/>
              </a:ext>
            </a:extLst>
          </p:cNvPr>
          <p:cNvSpPr>
            <a:spLocks noGrp="1"/>
          </p:cNvSpPr>
          <p:nvPr>
            <p:ph type="title"/>
          </p:nvPr>
        </p:nvSpPr>
        <p:spPr>
          <a:xfrm>
            <a:off x="5516590" y="265176"/>
            <a:ext cx="5029200" cy="601363"/>
          </a:xfrm>
        </p:spPr>
        <p:txBody>
          <a:bodyPr>
            <a:normAutofit fontScale="90000"/>
          </a:bodyPr>
          <a:lstStyle/>
          <a:p>
            <a:r>
              <a:rPr lang="en-ZA" b="1" dirty="0">
                <a:solidFill>
                  <a:schemeClr val="tx1"/>
                </a:solidFill>
                <a:latin typeface="Arial" panose="020B0604020202020204" pitchFamily="34" charset="0"/>
                <a:cs typeface="Arial" panose="020B0604020202020204" pitchFamily="34" charset="0"/>
              </a:rPr>
              <a:t>LWC2024 - Handbook</a:t>
            </a:r>
          </a:p>
        </p:txBody>
      </p:sp>
      <p:sp>
        <p:nvSpPr>
          <p:cNvPr id="8" name="Content Placeholder 7">
            <a:extLst>
              <a:ext uri="{FF2B5EF4-FFF2-40B4-BE49-F238E27FC236}">
                <a16:creationId xmlns:a16="http://schemas.microsoft.com/office/drawing/2014/main" id="{66AB35FE-6439-D0A1-83AB-4E0A9045D90D}"/>
              </a:ext>
            </a:extLst>
          </p:cNvPr>
          <p:cNvSpPr>
            <a:spLocks noGrp="1"/>
          </p:cNvSpPr>
          <p:nvPr>
            <p:ph sz="half" idx="2"/>
          </p:nvPr>
        </p:nvSpPr>
        <p:spPr>
          <a:xfrm>
            <a:off x="5442870" y="1572768"/>
            <a:ext cx="5960910" cy="4142232"/>
          </a:xfrm>
        </p:spPr>
        <p:txBody>
          <a:bodyPr/>
          <a:lstStyle/>
          <a:p>
            <a:r>
              <a:rPr lang="en-ZA" dirty="0">
                <a:solidFill>
                  <a:schemeClr val="tx1"/>
                </a:solidFill>
                <a:latin typeface="Arial" panose="020B0604020202020204" pitchFamily="34" charset="0"/>
                <a:cs typeface="Arial" panose="020B0604020202020204" pitchFamily="34" charset="0"/>
              </a:rPr>
              <a:t>This document sets out the specific rules, events and other information relating to the conduct of LWC2024.</a:t>
            </a:r>
          </a:p>
          <a:p>
            <a:r>
              <a:rPr lang="en-ZA" dirty="0">
                <a:solidFill>
                  <a:schemeClr val="tx1"/>
                </a:solidFill>
                <a:latin typeface="Arial" panose="020B0604020202020204" pitchFamily="34" charset="0"/>
                <a:cs typeface="Arial" panose="020B0604020202020204" pitchFamily="34" charset="0"/>
              </a:rPr>
              <a:t>This document is also on the ILS and LWC 2024 websites.</a:t>
            </a:r>
          </a:p>
        </p:txBody>
      </p:sp>
      <p:sp>
        <p:nvSpPr>
          <p:cNvPr id="3" name="Content Placeholder 2">
            <a:extLst>
              <a:ext uri="{FF2B5EF4-FFF2-40B4-BE49-F238E27FC236}">
                <a16:creationId xmlns:a16="http://schemas.microsoft.com/office/drawing/2014/main" id="{A581F346-18F6-B1F2-DC6E-28454305E572}"/>
              </a:ext>
            </a:extLst>
          </p:cNvPr>
          <p:cNvSpPr>
            <a:spLocks noGrp="1"/>
          </p:cNvSpPr>
          <p:nvPr>
            <p:ph sz="half" idx="1"/>
          </p:nvPr>
        </p:nvSpPr>
        <p:spPr>
          <a:xfrm>
            <a:off x="575187" y="350875"/>
            <a:ext cx="4389362" cy="5364126"/>
          </a:xfrm>
          <a:solidFill>
            <a:schemeClr val="accent4">
              <a:lumMod val="40000"/>
              <a:lumOff val="60000"/>
            </a:schemeClr>
          </a:solidFill>
        </p:spPr>
        <p:txBody>
          <a:bodyPr/>
          <a:lstStyle/>
          <a:p>
            <a:endParaRPr lang="en-ZA" dirty="0">
              <a:ln>
                <a:solidFill>
                  <a:schemeClr val="tx1"/>
                </a:solidFill>
              </a:ln>
            </a:endParaRPr>
          </a:p>
          <a:p>
            <a:endParaRPr lang="en-ZA" dirty="0">
              <a:ln>
                <a:solidFill>
                  <a:schemeClr val="tx1"/>
                </a:solidFill>
              </a:ln>
            </a:endParaRPr>
          </a:p>
          <a:p>
            <a:endParaRPr lang="en-ZA" dirty="0">
              <a:ln>
                <a:solidFill>
                  <a:schemeClr val="tx1"/>
                </a:solidFill>
              </a:ln>
            </a:endParaRPr>
          </a:p>
        </p:txBody>
      </p:sp>
      <p:pic>
        <p:nvPicPr>
          <p:cNvPr id="9" name="Picture 8" descr="Logo, company name&#10;&#10;Description automatically generated">
            <a:extLst>
              <a:ext uri="{FF2B5EF4-FFF2-40B4-BE49-F238E27FC236}">
                <a16:creationId xmlns:a16="http://schemas.microsoft.com/office/drawing/2014/main" id="{8142162A-8755-BBED-DCAC-D17BA9286B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6900" y="3016279"/>
            <a:ext cx="1430633" cy="1105430"/>
          </a:xfrm>
          <a:prstGeom prst="rect">
            <a:avLst/>
          </a:prstGeom>
        </p:spPr>
      </p:pic>
      <p:sp>
        <p:nvSpPr>
          <p:cNvPr id="11" name="TextBox 10">
            <a:extLst>
              <a:ext uri="{FF2B5EF4-FFF2-40B4-BE49-F238E27FC236}">
                <a16:creationId xmlns:a16="http://schemas.microsoft.com/office/drawing/2014/main" id="{77317B1E-9A28-5CA5-1929-EBF349202A98}"/>
              </a:ext>
            </a:extLst>
          </p:cNvPr>
          <p:cNvSpPr txBox="1"/>
          <p:nvPr/>
        </p:nvSpPr>
        <p:spPr>
          <a:xfrm>
            <a:off x="329552" y="4886030"/>
            <a:ext cx="4833193" cy="1105431"/>
          </a:xfrm>
          <a:prstGeom prst="rect">
            <a:avLst/>
          </a:prstGeom>
          <a:noFill/>
        </p:spPr>
        <p:txBody>
          <a:bodyPr wrap="square">
            <a:spAutoFit/>
          </a:bodyPr>
          <a:lstStyle/>
          <a:p>
            <a:pPr algn="ctr">
              <a:spcAft>
                <a:spcPts val="400"/>
              </a:spcAft>
            </a:pPr>
            <a:r>
              <a:rPr lang="en-AU"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LIFESAVING WORLD CHAMPIONSHIPS</a:t>
            </a:r>
            <a:endParaRPr lang="en-ZA"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400"/>
              </a:spcAft>
            </a:pPr>
            <a:r>
              <a:rPr lang="en-AU"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400"/>
              </a:spcAft>
            </a:pPr>
            <a:r>
              <a:rPr lang="en-AU"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GOLD COAST – QUEENSLAND - AUSTRALIA</a:t>
            </a:r>
            <a:endParaRPr lang="en-ZA"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400"/>
              </a:spcAft>
            </a:pPr>
            <a:r>
              <a:rPr lang="en-AU"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400"/>
              </a:spcAft>
            </a:pPr>
            <a:r>
              <a:rPr lang="en-AU"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HANDBOOK</a:t>
            </a:r>
            <a:endParaRPr lang="en-ZA"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Immagine 6">
            <a:extLst>
              <a:ext uri="{FF2B5EF4-FFF2-40B4-BE49-F238E27FC236}">
                <a16:creationId xmlns:a16="http://schemas.microsoft.com/office/drawing/2014/main" id="{9A3D4B17-4766-F7CA-761B-D19A10ED57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
        <p:nvSpPr>
          <p:cNvPr id="15" name="Rectangle 7">
            <a:extLst>
              <a:ext uri="{FF2B5EF4-FFF2-40B4-BE49-F238E27FC236}">
                <a16:creationId xmlns:a16="http://schemas.microsoft.com/office/drawing/2014/main" id="{F3AD2DDB-5FF9-6F8B-DAD4-564AAC48CF5E}"/>
              </a:ext>
            </a:extLst>
          </p:cNvPr>
          <p:cNvSpPr>
            <a:spLocks noChangeArrowheads="1"/>
          </p:cNvSpPr>
          <p:nvPr/>
        </p:nvSpPr>
        <p:spPr bwMode="auto">
          <a:xfrm>
            <a:off x="1774425" y="2131215"/>
            <a:ext cx="19487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1"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rPr>
              <a:t>World Water Safety</a:t>
            </a:r>
            <a:endParaRPr kumimoji="0" lang="en-ZA"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pic>
        <p:nvPicPr>
          <p:cNvPr id="5126" name="Picture 1364" descr="98ILS 3D Logo Large">
            <a:extLst>
              <a:ext uri="{FF2B5EF4-FFF2-40B4-BE49-F238E27FC236}">
                <a16:creationId xmlns:a16="http://schemas.microsoft.com/office/drawing/2014/main" id="{8CC57F27-25FD-19DE-0479-634AFCAA91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3745" y="1471904"/>
            <a:ext cx="591728" cy="59363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8">
            <a:extLst>
              <a:ext uri="{FF2B5EF4-FFF2-40B4-BE49-F238E27FC236}">
                <a16:creationId xmlns:a16="http://schemas.microsoft.com/office/drawing/2014/main" id="{A8363B69-AF1A-8B00-45CD-8C1BA32C5DF9}"/>
              </a:ext>
            </a:extLst>
          </p:cNvPr>
          <p:cNvSpPr>
            <a:spLocks noChangeArrowheads="1"/>
          </p:cNvSpPr>
          <p:nvPr/>
        </p:nvSpPr>
        <p:spPr bwMode="auto">
          <a:xfrm>
            <a:off x="575187" y="2304611"/>
            <a:ext cx="42418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AU" altLang="en-US" sz="1400" b="1" dirty="0">
                <a:solidFill>
                  <a:srgbClr val="0000FF"/>
                </a:solidFill>
                <a:latin typeface="Arial" panose="020B0604020202020204" pitchFamily="34" charset="0"/>
                <a:ea typeface="Calibri" panose="020F0502020204030204" pitchFamily="34" charset="0"/>
                <a:cs typeface="Arial" panose="020B0604020202020204" pitchFamily="34" charset="0"/>
              </a:rPr>
              <a:t>INTERNATIONAL LIFE SAVING FEDERATION</a:t>
            </a:r>
            <a:br>
              <a:rPr kumimoji="0" lang="en-ZA" altLang="en-US" sz="140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rPr>
            </a:br>
            <a:endParaRPr kumimoji="0" lang="en-AU" altLang="en-US" sz="14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007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B87A-73B6-38D3-F605-2D136AD22979}"/>
              </a:ext>
            </a:extLst>
          </p:cNvPr>
          <p:cNvSpPr>
            <a:spLocks noGrp="1"/>
          </p:cNvSpPr>
          <p:nvPr>
            <p:ph type="title"/>
          </p:nvPr>
        </p:nvSpPr>
        <p:spPr>
          <a:xfrm>
            <a:off x="1341120" y="148213"/>
            <a:ext cx="9509759" cy="1088136"/>
          </a:xfrm>
        </p:spPr>
        <p:txBody>
          <a:bodyPr/>
          <a:lstStyle/>
          <a:p>
            <a:pPr algn="ctr"/>
            <a:r>
              <a:rPr lang="en-ZA" b="1" dirty="0">
                <a:latin typeface="Arial" panose="020B0604020202020204" pitchFamily="34" charset="0"/>
                <a:cs typeface="Arial" panose="020B0604020202020204" pitchFamily="34" charset="0"/>
              </a:rPr>
              <a:t>Equipment and Scrutineering</a:t>
            </a:r>
          </a:p>
        </p:txBody>
      </p:sp>
      <p:sp>
        <p:nvSpPr>
          <p:cNvPr id="3" name="Content Placeholder 2">
            <a:extLst>
              <a:ext uri="{FF2B5EF4-FFF2-40B4-BE49-F238E27FC236}">
                <a16:creationId xmlns:a16="http://schemas.microsoft.com/office/drawing/2014/main" id="{7E0A8B9C-F1F2-7DAE-B427-6479D73EB83B}"/>
              </a:ext>
            </a:extLst>
          </p:cNvPr>
          <p:cNvSpPr>
            <a:spLocks noGrp="1"/>
          </p:cNvSpPr>
          <p:nvPr>
            <p:ph idx="1"/>
          </p:nvPr>
        </p:nvSpPr>
        <p:spPr>
          <a:xfrm>
            <a:off x="1041991" y="1329070"/>
            <a:ext cx="9808889" cy="4385930"/>
          </a:xfrm>
        </p:spPr>
        <p:txBody>
          <a:bodyPr>
            <a:normAutofit/>
          </a:bodyPr>
          <a:lstStyle/>
          <a:p>
            <a:r>
              <a:rPr lang="en-ZA" dirty="0">
                <a:solidFill>
                  <a:schemeClr val="tx1"/>
                </a:solidFill>
                <a:latin typeface="Arial" panose="020B0604020202020204" pitchFamily="34" charset="0"/>
                <a:cs typeface="Arial" panose="020B0604020202020204" pitchFamily="34" charset="0"/>
              </a:rPr>
              <a:t>Competitors must use the supplied Manikins, Rescue Tubes, and line Throw ropes in events.</a:t>
            </a:r>
          </a:p>
          <a:p>
            <a:r>
              <a:rPr lang="en-ZA" dirty="0">
                <a:solidFill>
                  <a:schemeClr val="tx1"/>
                </a:solidFill>
                <a:latin typeface="Arial" panose="020B0604020202020204" pitchFamily="34" charset="0"/>
                <a:cs typeface="Arial" panose="020B0604020202020204" pitchFamily="34" charset="0"/>
              </a:rPr>
              <a:t>Competitors must supply and use their own Swim Fins.</a:t>
            </a:r>
          </a:p>
          <a:p>
            <a:r>
              <a:rPr lang="en-ZA" dirty="0">
                <a:solidFill>
                  <a:schemeClr val="tx1"/>
                </a:solidFill>
                <a:latin typeface="Arial" panose="020B0604020202020204" pitchFamily="34" charset="0"/>
                <a:cs typeface="Arial" panose="020B0604020202020204" pitchFamily="34" charset="0"/>
              </a:rPr>
              <a:t>All supplied equipment is compliant with ILS specifications</a:t>
            </a:r>
          </a:p>
          <a:p>
            <a:r>
              <a:rPr lang="en-ZA" dirty="0">
                <a:solidFill>
                  <a:schemeClr val="tx1"/>
                </a:solidFill>
                <a:latin typeface="Arial" panose="020B0604020202020204" pitchFamily="34" charset="0"/>
                <a:cs typeface="Arial" panose="020B0604020202020204" pitchFamily="34" charset="0"/>
              </a:rPr>
              <a:t>Swim fins are to be scrutineered before use in competition.</a:t>
            </a:r>
          </a:p>
          <a:p>
            <a:r>
              <a:rPr lang="en-ZA" dirty="0">
                <a:solidFill>
                  <a:schemeClr val="tx1"/>
                </a:solidFill>
                <a:latin typeface="Arial" panose="020B0604020202020204" pitchFamily="34" charset="0"/>
                <a:cs typeface="Arial" panose="020B0604020202020204" pitchFamily="34" charset="0"/>
              </a:rPr>
              <a:t>Fins will be scrutineered at the pool outside of marshalling and will be open before and during the competition.</a:t>
            </a:r>
          </a:p>
          <a:p>
            <a:r>
              <a:rPr lang="en-ZA" dirty="0">
                <a:solidFill>
                  <a:schemeClr val="tx1"/>
                </a:solidFill>
                <a:latin typeface="Arial" panose="020B0604020202020204" pitchFamily="34" charset="0"/>
                <a:cs typeface="Arial" panose="020B0604020202020204" pitchFamily="34" charset="0"/>
              </a:rPr>
              <a:t>The scrutineering area at the ocean venue will also be able to check swim fins before and during competition.</a:t>
            </a:r>
          </a:p>
          <a:p>
            <a:r>
              <a:rPr lang="en-ZA" dirty="0">
                <a:solidFill>
                  <a:schemeClr val="tx1"/>
                </a:solidFill>
                <a:latin typeface="Arial" panose="020B0604020202020204" pitchFamily="34" charset="0"/>
                <a:cs typeface="Arial" panose="020B0604020202020204" pitchFamily="34" charset="0"/>
              </a:rPr>
              <a:t>Random scrutineering may also occur at any time at the discretion of the officials.</a:t>
            </a: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p:txBody>
      </p:sp>
      <p:pic>
        <p:nvPicPr>
          <p:cNvPr id="4" name="Immagine 6">
            <a:extLst>
              <a:ext uri="{FF2B5EF4-FFF2-40B4-BE49-F238E27FC236}">
                <a16:creationId xmlns:a16="http://schemas.microsoft.com/office/drawing/2014/main" id="{893E1DFD-0711-AFF8-34E3-21A32AC0B30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62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5A7BF-42BB-73C9-086D-E3D04175954D}"/>
              </a:ext>
            </a:extLst>
          </p:cNvPr>
          <p:cNvSpPr>
            <a:spLocks noGrp="1"/>
          </p:cNvSpPr>
          <p:nvPr>
            <p:ph type="title"/>
          </p:nvPr>
        </p:nvSpPr>
        <p:spPr/>
        <p:txBody>
          <a:bodyPr/>
          <a:lstStyle/>
          <a:p>
            <a:pPr algn="ctr"/>
            <a:r>
              <a:rPr lang="en-ZA" b="1" dirty="0">
                <a:solidFill>
                  <a:schemeClr val="tx1"/>
                </a:solidFill>
                <a:latin typeface="Arial" panose="020B0604020202020204" pitchFamily="34" charset="0"/>
                <a:cs typeface="Arial" panose="020B0604020202020204" pitchFamily="34" charset="0"/>
              </a:rPr>
              <a:t>Opening of the Championships</a:t>
            </a:r>
          </a:p>
        </p:txBody>
      </p:sp>
      <p:sp>
        <p:nvSpPr>
          <p:cNvPr id="3" name="Content Placeholder 2">
            <a:extLst>
              <a:ext uri="{FF2B5EF4-FFF2-40B4-BE49-F238E27FC236}">
                <a16:creationId xmlns:a16="http://schemas.microsoft.com/office/drawing/2014/main" id="{EE135052-AE1C-19E9-71C8-866728D472A6}"/>
              </a:ext>
            </a:extLst>
          </p:cNvPr>
          <p:cNvSpPr>
            <a:spLocks noGrp="1"/>
          </p:cNvSpPr>
          <p:nvPr>
            <p:ph idx="1"/>
          </p:nvPr>
        </p:nvSpPr>
        <p:spPr>
          <a:xfrm>
            <a:off x="1341120" y="1718012"/>
            <a:ext cx="9509760" cy="3635477"/>
          </a:xfrm>
        </p:spPr>
        <p:txBody>
          <a:bodyPr>
            <a:normAutofit fontScale="92500" lnSpcReduction="20000"/>
          </a:bodyPr>
          <a:lstStyle/>
          <a:p>
            <a:r>
              <a:rPr lang="en-ZA" sz="2400" dirty="0">
                <a:solidFill>
                  <a:schemeClr val="tx1"/>
                </a:solidFill>
                <a:latin typeface="Arial" panose="020B0604020202020204" pitchFamily="34" charset="0"/>
                <a:cs typeface="Arial" panose="020B0604020202020204" pitchFamily="34" charset="0"/>
              </a:rPr>
              <a:t>For each LWC (e.g. Masters, Interclub, Surf Boats, etc), there will be an opening of the Championships.</a:t>
            </a:r>
          </a:p>
          <a:p>
            <a:r>
              <a:rPr lang="en-ZA" sz="2400" dirty="0">
                <a:solidFill>
                  <a:schemeClr val="tx1"/>
                </a:solidFill>
                <a:latin typeface="Arial" panose="020B0604020202020204" pitchFamily="34" charset="0"/>
                <a:cs typeface="Arial" panose="020B0604020202020204" pitchFamily="34" charset="0"/>
              </a:rPr>
              <a:t>The format is that the Commentator will declare the Championships open and playing the ILS hymn.</a:t>
            </a:r>
          </a:p>
          <a:p>
            <a:r>
              <a:rPr lang="en-ZA" sz="2400" dirty="0">
                <a:solidFill>
                  <a:schemeClr val="tx1"/>
                </a:solidFill>
                <a:latin typeface="Arial" panose="020B0604020202020204" pitchFamily="34" charset="0"/>
                <a:cs typeface="Arial" panose="020B0604020202020204" pitchFamily="34" charset="0"/>
              </a:rPr>
              <a:t>The National Teams Open and Youth LWCs Opening Ceremonies will be encompassed in the LWC 2024 Grand Opening Ceremony Commencing at 15h30 on Tuesday, 27 August 2024. </a:t>
            </a:r>
          </a:p>
          <a:p>
            <a:r>
              <a:rPr lang="en-ZA" sz="2400" dirty="0">
                <a:solidFill>
                  <a:schemeClr val="tx1"/>
                </a:solidFill>
                <a:latin typeface="Arial" panose="020B0604020202020204" pitchFamily="34" charset="0"/>
                <a:cs typeface="Arial" panose="020B0604020202020204" pitchFamily="34" charset="0"/>
              </a:rPr>
              <a:t>All Officials are encouraged to participate in this parade. If able please assemble with you fellow officials in Victoria Park at 15h00 ready to parade about 400m along the Victoria Street Mall to Kurrawa Green, for the ceremony that commences at 16h00. </a:t>
            </a:r>
          </a:p>
        </p:txBody>
      </p:sp>
      <p:pic>
        <p:nvPicPr>
          <p:cNvPr id="4" name="Immagine 6">
            <a:extLst>
              <a:ext uri="{FF2B5EF4-FFF2-40B4-BE49-F238E27FC236}">
                <a16:creationId xmlns:a16="http://schemas.microsoft.com/office/drawing/2014/main" id="{3ECA99E0-A967-B7A1-7942-74D13607BE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22523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5A7BF-42BB-73C9-086D-E3D04175954D}"/>
              </a:ext>
            </a:extLst>
          </p:cNvPr>
          <p:cNvSpPr>
            <a:spLocks noGrp="1"/>
          </p:cNvSpPr>
          <p:nvPr>
            <p:ph type="title"/>
          </p:nvPr>
        </p:nvSpPr>
        <p:spPr>
          <a:xfrm>
            <a:off x="1341120" y="84415"/>
            <a:ext cx="9509759" cy="1088136"/>
          </a:xfrm>
        </p:spPr>
        <p:txBody>
          <a:bodyPr>
            <a:normAutofit/>
          </a:bodyPr>
          <a:lstStyle/>
          <a:p>
            <a:pPr algn="ctr"/>
            <a:r>
              <a:rPr lang="en-ZA" b="1" dirty="0">
                <a:solidFill>
                  <a:schemeClr val="tx1"/>
                </a:solidFill>
                <a:latin typeface="Arial" panose="020B0604020202020204" pitchFamily="34" charset="0"/>
                <a:cs typeface="Arial" panose="020B0604020202020204" pitchFamily="34" charset="0"/>
              </a:rPr>
              <a:t>Opening Ceremony Parade</a:t>
            </a:r>
          </a:p>
        </p:txBody>
      </p:sp>
      <p:pic>
        <p:nvPicPr>
          <p:cNvPr id="4" name="Immagine 6">
            <a:extLst>
              <a:ext uri="{FF2B5EF4-FFF2-40B4-BE49-F238E27FC236}">
                <a16:creationId xmlns:a16="http://schemas.microsoft.com/office/drawing/2014/main" id="{3ECA99E0-A967-B7A1-7942-74D13607BE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pic>
        <p:nvPicPr>
          <p:cNvPr id="8" name="Content Placeholder 7">
            <a:extLst>
              <a:ext uri="{FF2B5EF4-FFF2-40B4-BE49-F238E27FC236}">
                <a16:creationId xmlns:a16="http://schemas.microsoft.com/office/drawing/2014/main" id="{55107F22-8927-09DA-179F-7893C26133A0}"/>
              </a:ext>
            </a:extLst>
          </p:cNvPr>
          <p:cNvPicPr>
            <a:picLocks noGrp="1" noChangeAspect="1"/>
          </p:cNvPicPr>
          <p:nvPr>
            <p:ph idx="1"/>
          </p:nvPr>
        </p:nvPicPr>
        <p:blipFill>
          <a:blip r:embed="rId3"/>
          <a:stretch>
            <a:fillRect/>
          </a:stretch>
        </p:blipFill>
        <p:spPr>
          <a:xfrm>
            <a:off x="2169042" y="1107047"/>
            <a:ext cx="7517217" cy="5312048"/>
          </a:xfrm>
        </p:spPr>
      </p:pic>
    </p:spTree>
    <p:extLst>
      <p:ext uri="{BB962C8B-B14F-4D97-AF65-F5344CB8AC3E}">
        <p14:creationId xmlns:p14="http://schemas.microsoft.com/office/powerpoint/2010/main" val="120532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4F8774-4AAA-C968-35B3-01C51DBB2DA6}"/>
              </a:ext>
            </a:extLst>
          </p:cNvPr>
          <p:cNvSpPr>
            <a:spLocks noGrp="1"/>
          </p:cNvSpPr>
          <p:nvPr>
            <p:ph type="title"/>
          </p:nvPr>
        </p:nvSpPr>
        <p:spPr>
          <a:xfrm>
            <a:off x="1293813" y="2276613"/>
            <a:ext cx="9601252" cy="4304945"/>
          </a:xfrm>
        </p:spPr>
        <p:txBody>
          <a:bodyPr>
            <a:noAutofit/>
          </a:bodyPr>
          <a:lstStyle/>
          <a:p>
            <a:br>
              <a:rPr lang="en-ZA" sz="4400" dirty="0">
                <a:solidFill>
                  <a:schemeClr val="tx1"/>
                </a:solidFill>
                <a:latin typeface="Calibri" panose="020F0502020204030204" pitchFamily="34" charset="0"/>
                <a:cs typeface="Calibri" panose="020F0502020204030204" pitchFamily="34" charset="0"/>
              </a:rPr>
            </a:br>
            <a:br>
              <a:rPr lang="en-ZA" sz="4400" dirty="0">
                <a:solidFill>
                  <a:schemeClr val="tx1"/>
                </a:solidFill>
                <a:latin typeface="Calibri" panose="020F0502020204030204" pitchFamily="34" charset="0"/>
                <a:cs typeface="Calibri" panose="020F0502020204030204" pitchFamily="34" charset="0"/>
              </a:rPr>
            </a:br>
            <a:br>
              <a:rPr lang="en-ZA" sz="4400" dirty="0">
                <a:solidFill>
                  <a:schemeClr val="tx1"/>
                </a:solidFill>
                <a:latin typeface="Calibri" panose="020F0502020204030204" pitchFamily="34" charset="0"/>
                <a:cs typeface="Calibri" panose="020F0502020204030204" pitchFamily="34" charset="0"/>
              </a:rPr>
            </a:br>
            <a:br>
              <a:rPr lang="en-ZA" sz="4400" dirty="0">
                <a:solidFill>
                  <a:schemeClr val="tx1"/>
                </a:solidFill>
                <a:latin typeface="Calibri" panose="020F0502020204030204" pitchFamily="34" charset="0"/>
                <a:cs typeface="Calibri" panose="020F0502020204030204" pitchFamily="34" charset="0"/>
              </a:rPr>
            </a:br>
            <a:r>
              <a:rPr lang="en-ZA" sz="4400" dirty="0">
                <a:solidFill>
                  <a:schemeClr val="tx1"/>
                </a:solidFill>
                <a:latin typeface="Calibri" panose="020F0502020204030204" pitchFamily="34" charset="0"/>
                <a:cs typeface="Calibri" panose="020F0502020204030204" pitchFamily="34" charset="0"/>
              </a:rPr>
              <a:t>The ILS Event Management Committee and the Local Organising Committee records their appreciation and thanks you for officiating at the Lifesaving World Championships (LWC) 2024</a:t>
            </a:r>
            <a:br>
              <a:rPr lang="en-ZA" sz="4400" dirty="0">
                <a:solidFill>
                  <a:schemeClr val="tx1"/>
                </a:solidFill>
                <a:latin typeface="Calibri" panose="020F0502020204030204" pitchFamily="34" charset="0"/>
                <a:cs typeface="Calibri" panose="020F0502020204030204" pitchFamily="34" charset="0"/>
              </a:rPr>
            </a:br>
            <a:r>
              <a:rPr lang="en-ZA" sz="4400" dirty="0">
                <a:solidFill>
                  <a:schemeClr val="tx1"/>
                </a:solidFill>
                <a:latin typeface="Calibri" panose="020F0502020204030204" pitchFamily="34" charset="0"/>
                <a:cs typeface="Calibri" panose="020F0502020204030204" pitchFamily="34" charset="0"/>
              </a:rPr>
              <a:t>Gold Coast, Queensland</a:t>
            </a:r>
            <a:br>
              <a:rPr lang="en-ZA" sz="4400" dirty="0">
                <a:solidFill>
                  <a:schemeClr val="tx1"/>
                </a:solidFill>
                <a:latin typeface="Calibri" panose="020F0502020204030204" pitchFamily="34" charset="0"/>
                <a:cs typeface="Calibri" panose="020F0502020204030204" pitchFamily="34" charset="0"/>
              </a:rPr>
            </a:br>
            <a:r>
              <a:rPr lang="en-ZA" sz="4400" dirty="0">
                <a:solidFill>
                  <a:schemeClr val="tx1"/>
                </a:solidFill>
                <a:latin typeface="Calibri" panose="020F0502020204030204" pitchFamily="34" charset="0"/>
                <a:cs typeface="Calibri" panose="020F0502020204030204" pitchFamily="34" charset="0"/>
              </a:rPr>
              <a:t>Australia</a:t>
            </a:r>
          </a:p>
        </p:txBody>
      </p:sp>
      <p:pic>
        <p:nvPicPr>
          <p:cNvPr id="6" name="Immagine 6">
            <a:extLst>
              <a:ext uri="{FF2B5EF4-FFF2-40B4-BE49-F238E27FC236}">
                <a16:creationId xmlns:a16="http://schemas.microsoft.com/office/drawing/2014/main" id="{46DF8720-4509-8CC1-137E-1142321D97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
        <p:nvSpPr>
          <p:cNvPr id="2" name="Title 1">
            <a:extLst>
              <a:ext uri="{FF2B5EF4-FFF2-40B4-BE49-F238E27FC236}">
                <a16:creationId xmlns:a16="http://schemas.microsoft.com/office/drawing/2014/main" id="{A6E77BA1-9F7E-C32C-2F0E-21446FC58C4B}"/>
              </a:ext>
            </a:extLst>
          </p:cNvPr>
          <p:cNvSpPr txBox="1">
            <a:spLocks/>
          </p:cNvSpPr>
          <p:nvPr/>
        </p:nvSpPr>
        <p:spPr>
          <a:xfrm>
            <a:off x="1341120" y="584166"/>
            <a:ext cx="9509759" cy="10070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accent2">
                    <a:lumMod val="50000"/>
                  </a:schemeClr>
                </a:solidFill>
                <a:latin typeface="+mj-lt"/>
                <a:ea typeface="+mj-ea"/>
                <a:cs typeface="+mj-cs"/>
              </a:defRPr>
            </a:lvl1pPr>
          </a:lstStyle>
          <a:p>
            <a:r>
              <a:rPr lang="en-ZA" b="1" dirty="0">
                <a:solidFill>
                  <a:schemeClr val="tx1"/>
                </a:solidFill>
                <a:latin typeface="Arial" panose="020B0604020202020204" pitchFamily="34" charset="0"/>
                <a:cs typeface="Arial" panose="020B0604020202020204" pitchFamily="34" charset="0"/>
              </a:rPr>
              <a:t>WELCOME</a:t>
            </a:r>
          </a:p>
        </p:txBody>
      </p:sp>
    </p:spTree>
    <p:extLst>
      <p:ext uri="{BB962C8B-B14F-4D97-AF65-F5344CB8AC3E}">
        <p14:creationId xmlns:p14="http://schemas.microsoft.com/office/powerpoint/2010/main" val="79088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407BFE-DFAC-3236-8BFC-73257F1869E6}"/>
              </a:ext>
            </a:extLst>
          </p:cNvPr>
          <p:cNvSpPr>
            <a:spLocks noGrp="1"/>
          </p:cNvSpPr>
          <p:nvPr>
            <p:ph type="title"/>
          </p:nvPr>
        </p:nvSpPr>
        <p:spPr>
          <a:xfrm>
            <a:off x="1341120" y="881866"/>
            <a:ext cx="9509759" cy="737714"/>
          </a:xfrm>
        </p:spPr>
        <p:txBody>
          <a:bodyPr/>
          <a:lstStyle/>
          <a:p>
            <a:pPr algn="ctr"/>
            <a:r>
              <a:rPr lang="en-ZA" b="1" dirty="0">
                <a:latin typeface="Arial" panose="020B0604020202020204" pitchFamily="34" charset="0"/>
                <a:cs typeface="Arial" panose="020B0604020202020204" pitchFamily="34" charset="0"/>
              </a:rPr>
              <a:t>Protests and Appeals</a:t>
            </a:r>
          </a:p>
        </p:txBody>
      </p:sp>
      <p:sp>
        <p:nvSpPr>
          <p:cNvPr id="6" name="Content Placeholder 5">
            <a:extLst>
              <a:ext uri="{FF2B5EF4-FFF2-40B4-BE49-F238E27FC236}">
                <a16:creationId xmlns:a16="http://schemas.microsoft.com/office/drawing/2014/main" id="{6CD1A606-2F17-96D3-E95F-62E2B28FDB2B}"/>
              </a:ext>
            </a:extLst>
          </p:cNvPr>
          <p:cNvSpPr>
            <a:spLocks noGrp="1"/>
          </p:cNvSpPr>
          <p:nvPr>
            <p:ph idx="1"/>
          </p:nvPr>
        </p:nvSpPr>
        <p:spPr>
          <a:xfrm>
            <a:off x="1341120" y="1700527"/>
            <a:ext cx="9509760" cy="3536004"/>
          </a:xfrm>
        </p:spPr>
        <p:txBody>
          <a:bodyPr>
            <a:normAutofit lnSpcReduction="10000"/>
          </a:bodyPr>
          <a:lstStyle/>
          <a:p>
            <a:endParaRPr lang="en-AU"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Protests and Appeals are permitted on the basis detailed in the ILS Competition Rulebook and LWC2024 Handbook.</a:t>
            </a:r>
          </a:p>
          <a:p>
            <a:r>
              <a:rPr lang="en-AU" dirty="0">
                <a:solidFill>
                  <a:schemeClr val="tx1"/>
                </a:solidFill>
                <a:latin typeface="Arial" panose="020B0604020202020204" pitchFamily="34" charset="0"/>
                <a:cs typeface="Arial" panose="020B0604020202020204" pitchFamily="34" charset="0"/>
              </a:rPr>
              <a:t>Appeal forms will be available from the Competitor Liaison Officials. Teams may also present forms printed from the ILS Competition Rulebook </a:t>
            </a:r>
          </a:p>
          <a:p>
            <a:r>
              <a:rPr lang="en-AU" dirty="0">
                <a:solidFill>
                  <a:schemeClr val="tx1"/>
                </a:solidFill>
                <a:latin typeface="Arial" panose="020B0604020202020204" pitchFamily="34" charset="0"/>
                <a:cs typeface="Arial" panose="020B0604020202020204" pitchFamily="34" charset="0"/>
              </a:rPr>
              <a:t>Appeals fees are AUD$200 for individual events and AUD$300 for team events. </a:t>
            </a:r>
          </a:p>
          <a:p>
            <a:r>
              <a:rPr lang="en-AU" dirty="0">
                <a:solidFill>
                  <a:schemeClr val="tx1"/>
                </a:solidFill>
                <a:latin typeface="Arial" panose="020B0604020202020204" pitchFamily="34" charset="0"/>
                <a:cs typeface="Arial" panose="020B0604020202020204" pitchFamily="34" charset="0"/>
              </a:rPr>
              <a:t>Appeal fees must be paid in cash and before an appeal is heard.  A receipt will be provided.</a:t>
            </a:r>
          </a:p>
          <a:p>
            <a:r>
              <a:rPr lang="en-AU" dirty="0">
                <a:solidFill>
                  <a:schemeClr val="tx1"/>
                </a:solidFill>
                <a:latin typeface="Arial" panose="020B0604020202020204" pitchFamily="34" charset="0"/>
                <a:cs typeface="Arial" panose="020B0604020202020204" pitchFamily="34" charset="0"/>
              </a:rPr>
              <a:t>Fees are refunded if an appeal is upheld.</a:t>
            </a:r>
          </a:p>
          <a:p>
            <a:endParaRPr lang="en-AU" sz="2000" dirty="0">
              <a:solidFill>
                <a:schemeClr val="tx1"/>
              </a:solidFill>
            </a:endParaRPr>
          </a:p>
          <a:p>
            <a:endParaRPr lang="en-AU" dirty="0">
              <a:solidFill>
                <a:schemeClr val="tx1"/>
              </a:solidFill>
              <a:latin typeface="Arial" panose="020B0604020202020204" pitchFamily="34" charset="0"/>
              <a:cs typeface="Arial" panose="020B0604020202020204" pitchFamily="34" charset="0"/>
            </a:endParaRPr>
          </a:p>
          <a:p>
            <a:endParaRPr lang="en-AU" dirty="0">
              <a:solidFill>
                <a:schemeClr val="tx1"/>
              </a:solidFill>
              <a:latin typeface="Arial" panose="020B0604020202020204" pitchFamily="34" charset="0"/>
              <a:cs typeface="Arial" panose="020B0604020202020204" pitchFamily="34" charset="0"/>
            </a:endParaRPr>
          </a:p>
          <a:p>
            <a:endParaRPr lang="en-ZA" dirty="0"/>
          </a:p>
        </p:txBody>
      </p:sp>
      <p:pic>
        <p:nvPicPr>
          <p:cNvPr id="7" name="Immagine 6">
            <a:extLst>
              <a:ext uri="{FF2B5EF4-FFF2-40B4-BE49-F238E27FC236}">
                <a16:creationId xmlns:a16="http://schemas.microsoft.com/office/drawing/2014/main" id="{E4E6ED72-4E42-7F2A-9BE3-163C75B741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310136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B5E96-BBB8-8DEF-A2AC-B43FB06735D4}"/>
              </a:ext>
            </a:extLst>
          </p:cNvPr>
          <p:cNvSpPr>
            <a:spLocks noGrp="1"/>
          </p:cNvSpPr>
          <p:nvPr>
            <p:ph type="title"/>
          </p:nvPr>
        </p:nvSpPr>
        <p:spPr/>
        <p:txBody>
          <a:bodyPr/>
          <a:lstStyle/>
          <a:p>
            <a:pPr algn="ctr"/>
            <a:r>
              <a:rPr lang="en-ZA" b="1" dirty="0">
                <a:latin typeface="Arial" panose="020B0604020202020204" pitchFamily="34" charset="0"/>
                <a:cs typeface="Arial" panose="020B0604020202020204" pitchFamily="34" charset="0"/>
              </a:rPr>
              <a:t>Complaints/Comments</a:t>
            </a:r>
          </a:p>
        </p:txBody>
      </p:sp>
      <p:sp>
        <p:nvSpPr>
          <p:cNvPr id="3" name="Content Placeholder 2">
            <a:extLst>
              <a:ext uri="{FF2B5EF4-FFF2-40B4-BE49-F238E27FC236}">
                <a16:creationId xmlns:a16="http://schemas.microsoft.com/office/drawing/2014/main" id="{B01C059D-A006-E8D5-E655-ACEEF0ADBE15}"/>
              </a:ext>
            </a:extLst>
          </p:cNvPr>
          <p:cNvSpPr>
            <a:spLocks noGrp="1"/>
          </p:cNvSpPr>
          <p:nvPr>
            <p:ph idx="1"/>
          </p:nvPr>
        </p:nvSpPr>
        <p:spPr/>
        <p:txBody>
          <a:bodyPr/>
          <a:lstStyle/>
          <a:p>
            <a:r>
              <a:rPr lang="en-ZA" dirty="0">
                <a:solidFill>
                  <a:schemeClr val="tx1"/>
                </a:solidFill>
                <a:latin typeface="Arial" panose="020B0604020202020204" pitchFamily="34" charset="0"/>
                <a:cs typeface="Arial" panose="020B0604020202020204" pitchFamily="34" charset="0"/>
              </a:rPr>
              <a:t>If you have any complaint or comment regarding any official, your first contact should be with the Chief Referee of the LWC.</a:t>
            </a:r>
          </a:p>
          <a:p>
            <a:r>
              <a:rPr lang="en-ZA" dirty="0">
                <a:solidFill>
                  <a:schemeClr val="tx1"/>
                </a:solidFill>
                <a:latin typeface="Arial" panose="020B0604020202020204" pitchFamily="34" charset="0"/>
                <a:cs typeface="Arial" panose="020B0604020202020204" pitchFamily="34" charset="0"/>
              </a:rPr>
              <a:t>Any other complaints/comments can be addressed to the Chairman of the ILS Sport Commission, Dave Thompson or the Secretary of the Sport Commission, Jelle Meintsma.</a:t>
            </a:r>
          </a:p>
          <a:p>
            <a:r>
              <a:rPr lang="en-ZA" dirty="0">
                <a:solidFill>
                  <a:schemeClr val="tx1"/>
                </a:solidFill>
                <a:latin typeface="Arial" panose="020B0604020202020204" pitchFamily="34" charset="0"/>
                <a:cs typeface="Arial" panose="020B0604020202020204" pitchFamily="34" charset="0"/>
              </a:rPr>
              <a:t>Alternatively, the Competition Committee Chair at the pool Perry Smith will assist if Jelle or Dave are not immediately available.</a:t>
            </a:r>
          </a:p>
        </p:txBody>
      </p:sp>
      <p:pic>
        <p:nvPicPr>
          <p:cNvPr id="4" name="Immagine 6">
            <a:extLst>
              <a:ext uri="{FF2B5EF4-FFF2-40B4-BE49-F238E27FC236}">
                <a16:creationId xmlns:a16="http://schemas.microsoft.com/office/drawing/2014/main" id="{07EA9CBC-9494-5A01-5134-5EAC8C690B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127562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65176"/>
            <a:ext cx="9509759" cy="877824"/>
          </a:xfrm>
        </p:spPr>
        <p:txBody>
          <a:bodyPr>
            <a:normAutofit/>
          </a:bodyPr>
          <a:lstStyle/>
          <a:p>
            <a:pPr algn="ctr"/>
            <a:r>
              <a:rPr lang="nl-NL" b="1" dirty="0">
                <a:solidFill>
                  <a:schemeClr val="tx1"/>
                </a:solidFill>
                <a:latin typeface="Arial" panose="020B0604020202020204" pitchFamily="34" charset="0"/>
                <a:cs typeface="Arial" panose="020B0604020202020204" pitchFamily="34" charset="0"/>
              </a:rPr>
              <a:t>Safety - Overview</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41120" y="1353312"/>
            <a:ext cx="9509760" cy="4361688"/>
          </a:xfrm>
        </p:spPr>
        <p:txBody>
          <a:bodyPr>
            <a:noAutofit/>
          </a:bodyPr>
          <a:lstStyle/>
          <a:p>
            <a:r>
              <a:rPr lang="en-US" sz="2400" dirty="0">
                <a:solidFill>
                  <a:schemeClr val="tx1"/>
                </a:solidFill>
                <a:latin typeface="Arial" panose="020B0604020202020204" pitchFamily="34" charset="0"/>
                <a:cs typeface="Arial" panose="020B0604020202020204" pitchFamily="34" charset="0"/>
              </a:rPr>
              <a:t>It is compulsory that that all Officials undertake the Safety Induction before arriving on the Gold Coast for the LWC.</a:t>
            </a:r>
          </a:p>
          <a:p>
            <a:r>
              <a:rPr lang="en-US" sz="2400" dirty="0">
                <a:solidFill>
                  <a:schemeClr val="tx1"/>
                </a:solidFill>
                <a:latin typeface="Arial" panose="020B0604020202020204" pitchFamily="34" charset="0"/>
                <a:cs typeface="Arial" panose="020B0604020202020204" pitchFamily="34" charset="0"/>
              </a:rPr>
              <a:t>If not already completed download </a:t>
            </a:r>
            <a:r>
              <a:rPr lang="en-US" sz="24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US" sz="2400" dirty="0">
                <a:solidFill>
                  <a:schemeClr val="tx1"/>
                </a:solidFill>
                <a:latin typeface="Arial" panose="020B0604020202020204" pitchFamily="34" charset="0"/>
                <a:cs typeface="Arial" panose="020B0604020202020204" pitchFamily="34" charset="0"/>
              </a:rPr>
              <a:t>.</a:t>
            </a:r>
          </a:p>
          <a:p>
            <a:r>
              <a:rPr lang="en-US" sz="2400" dirty="0">
                <a:solidFill>
                  <a:schemeClr val="tx1"/>
                </a:solidFill>
                <a:latin typeface="Arial" panose="020B0604020202020204" pitchFamily="34" charset="0"/>
                <a:cs typeface="Arial" panose="020B0604020202020204" pitchFamily="34" charset="0"/>
              </a:rPr>
              <a:t>When registering at LWC2024 and receiving your accreditation, etc., you will be required to acknowledge your completion of the Safety Induction.</a:t>
            </a:r>
          </a:p>
          <a:p>
            <a:r>
              <a:rPr lang="en-US" sz="2400" dirty="0">
                <a:solidFill>
                  <a:schemeClr val="tx1"/>
                </a:solidFill>
                <a:latin typeface="Arial" panose="020B0604020202020204" pitchFamily="34" charset="0"/>
                <a:cs typeface="Arial" panose="020B0604020202020204" pitchFamily="34" charset="0"/>
              </a:rPr>
              <a:t>You will also receive a daily safety briefing from your Referee.</a:t>
            </a:r>
          </a:p>
          <a:p>
            <a:r>
              <a:rPr lang="en-US" sz="2400" dirty="0">
                <a:solidFill>
                  <a:schemeClr val="tx1"/>
                </a:solidFill>
                <a:latin typeface="Arial" panose="020B0604020202020204" pitchFamily="34" charset="0"/>
                <a:cs typeface="Arial" panose="020B0604020202020204" pitchFamily="34" charset="0"/>
              </a:rPr>
              <a:t>Detailed Safety and Contingency Plans have been prepared for the LWCs.  These may be found on the </a:t>
            </a:r>
            <a:r>
              <a:rPr lang="en-US" sz="240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LWC Website</a:t>
            </a:r>
            <a:r>
              <a:rPr lang="en-US" sz="2400" dirty="0">
                <a:solidFill>
                  <a:schemeClr val="tx1"/>
                </a:solidFill>
                <a:latin typeface="Arial" panose="020B0604020202020204" pitchFamily="34" charset="0"/>
                <a:cs typeface="Arial" panose="020B0604020202020204" pitchFamily="34" charset="0"/>
              </a:rPr>
              <a:t>.</a:t>
            </a:r>
          </a:p>
          <a:p>
            <a:r>
              <a:rPr lang="en-US" sz="2400" dirty="0">
                <a:solidFill>
                  <a:schemeClr val="tx1"/>
                </a:solidFill>
                <a:latin typeface="Arial" panose="020B0604020202020204" pitchFamily="34" charset="0"/>
                <a:cs typeface="Arial" panose="020B0604020202020204" pitchFamily="34" charset="0"/>
              </a:rPr>
              <a:t>These Plans have been discussed, agreed and signed off with the Local Authorities, the LOC and the ILS EMC.</a:t>
            </a:r>
          </a:p>
        </p:txBody>
      </p:sp>
      <p:pic>
        <p:nvPicPr>
          <p:cNvPr id="4" name="Immagine 6">
            <a:extLst>
              <a:ext uri="{FF2B5EF4-FFF2-40B4-BE49-F238E27FC236}">
                <a16:creationId xmlns:a16="http://schemas.microsoft.com/office/drawing/2014/main" id="{5DBC1107-F1A7-959B-1BBC-4E2B3F1844E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442989" y="5390099"/>
            <a:ext cx="1749011" cy="1202725"/>
          </a:xfrm>
          <a:prstGeom prst="rect">
            <a:avLst/>
          </a:prstGeom>
        </p:spPr>
      </p:pic>
    </p:spTree>
    <p:extLst>
      <p:ext uri="{BB962C8B-B14F-4D97-AF65-F5344CB8AC3E}">
        <p14:creationId xmlns:p14="http://schemas.microsoft.com/office/powerpoint/2010/main" val="42654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1250"/>
            <a:ext cx="9509759" cy="1088136"/>
          </a:xfrm>
        </p:spPr>
        <p:txBody>
          <a:bodyPr>
            <a:normAutofit/>
          </a:bodyPr>
          <a:lstStyle/>
          <a:p>
            <a:pPr algn="ctr"/>
            <a:r>
              <a:rPr lang="nl-NL" b="1" dirty="0">
                <a:solidFill>
                  <a:schemeClr val="tx1"/>
                </a:solidFill>
                <a:latin typeface="Arial" panose="020B0604020202020204" pitchFamily="34" charset="0"/>
                <a:cs typeface="Arial" panose="020B0604020202020204" pitchFamily="34" charset="0"/>
              </a:rPr>
              <a:t>Safety – LWC Weather</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41991" y="1275044"/>
            <a:ext cx="9808889" cy="4142232"/>
          </a:xfrm>
        </p:spPr>
        <p:txBody>
          <a:bodyPr>
            <a:normAutofit lnSpcReduction="10000"/>
          </a:bodyPr>
          <a:lstStyle/>
          <a:p>
            <a:pPr algn="l"/>
            <a:r>
              <a:rPr lang="en-AU" b="0" i="0" u="none" strike="noStrike" dirty="0">
                <a:solidFill>
                  <a:srgbClr val="000000"/>
                </a:solidFill>
                <a:effectLst/>
                <a:latin typeface="Arial" panose="020B0604020202020204" pitchFamily="34" charset="0"/>
                <a:cs typeface="Arial" panose="020B0604020202020204" pitchFamily="34" charset="0"/>
              </a:rPr>
              <a:t>During LWC 2024 the weather should be stable, relatively mild and dry but sometimes a bit windy. The average air temperature should range from 16 - 25C (60 – 77 F).</a:t>
            </a:r>
          </a:p>
          <a:p>
            <a:r>
              <a:rPr lang="en-AU" b="0" i="0" u="none" strike="noStrike" dirty="0">
                <a:solidFill>
                  <a:srgbClr val="000000"/>
                </a:solidFill>
                <a:effectLst/>
                <a:latin typeface="Arial" panose="020B0604020202020204" pitchFamily="34" charset="0"/>
                <a:cs typeface="Arial" panose="020B0604020202020204" pitchFamily="34" charset="0"/>
              </a:rPr>
              <a:t>The competition &amp; warm up/down pools are heated and will be around 2</a:t>
            </a:r>
            <a:r>
              <a:rPr lang="en-AU" dirty="0">
                <a:solidFill>
                  <a:srgbClr val="000000"/>
                </a:solidFill>
                <a:latin typeface="Arial" panose="020B0604020202020204" pitchFamily="34" charset="0"/>
                <a:cs typeface="Arial" panose="020B0604020202020204" pitchFamily="34" charset="0"/>
              </a:rPr>
              <a:t>8</a:t>
            </a:r>
            <a:r>
              <a:rPr lang="en-AU" b="0" i="0" u="none" strike="noStrike" dirty="0">
                <a:solidFill>
                  <a:srgbClr val="000000"/>
                </a:solidFill>
                <a:effectLst/>
                <a:latin typeface="Arial" panose="020B0604020202020204" pitchFamily="34" charset="0"/>
                <a:cs typeface="Arial" panose="020B0604020202020204" pitchFamily="34" charset="0"/>
              </a:rPr>
              <a:t> C (82 F).</a:t>
            </a:r>
          </a:p>
          <a:p>
            <a:r>
              <a:rPr lang="en-US" dirty="0">
                <a:solidFill>
                  <a:srgbClr val="000000"/>
                </a:solidFill>
                <a:latin typeface="Arial" panose="020B0604020202020204" pitchFamily="34" charset="0"/>
                <a:cs typeface="Arial" panose="020B0604020202020204" pitchFamily="34" charset="0"/>
              </a:rPr>
              <a:t>At the pool regular assessments of weather and the pool condition will be undertaken during the day by the Safety Officer and Lifeguards on duty. These will be considered and, as appropriate, acted upon by the LWC Event Management Committee.</a:t>
            </a:r>
          </a:p>
          <a:p>
            <a:r>
              <a:rPr lang="en-US" dirty="0">
                <a:solidFill>
                  <a:srgbClr val="000000"/>
                </a:solidFill>
                <a:latin typeface="Arial" panose="020B0604020202020204" pitchFamily="34" charset="0"/>
                <a:cs typeface="Arial" panose="020B0604020202020204" pitchFamily="34" charset="0"/>
              </a:rPr>
              <a:t>Information will be conveyed to Team Managers at pre competition meetings and updates will be advised as necessary.</a:t>
            </a:r>
          </a:p>
          <a:p>
            <a:r>
              <a:rPr lang="en-US" dirty="0">
                <a:solidFill>
                  <a:srgbClr val="000000"/>
                </a:solidFill>
                <a:latin typeface="Arial" panose="020B0604020202020204" pitchFamily="34" charset="0"/>
                <a:cs typeface="Arial" panose="020B0604020202020204" pitchFamily="34" charset="0"/>
              </a:rPr>
              <a:t>Please stay alert for all communications including briefings, messaging, and PA announcements.</a:t>
            </a:r>
          </a:p>
        </p:txBody>
      </p:sp>
      <p:pic>
        <p:nvPicPr>
          <p:cNvPr id="5" name="Immagine 6">
            <a:extLst>
              <a:ext uri="{FF2B5EF4-FFF2-40B4-BE49-F238E27FC236}">
                <a16:creationId xmlns:a16="http://schemas.microsoft.com/office/drawing/2014/main" id="{63923481-BB79-35FE-5C59-9C132C35B2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49442" y="4903325"/>
            <a:ext cx="1749011" cy="1202725"/>
          </a:xfrm>
          <a:prstGeom prst="rect">
            <a:avLst/>
          </a:prstGeom>
        </p:spPr>
      </p:pic>
    </p:spTree>
    <p:extLst>
      <p:ext uri="{BB962C8B-B14F-4D97-AF65-F5344CB8AC3E}">
        <p14:creationId xmlns:p14="http://schemas.microsoft.com/office/powerpoint/2010/main" val="215869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96948"/>
            <a:ext cx="9509759" cy="689317"/>
          </a:xfrm>
        </p:spPr>
        <p:txBody>
          <a:bodyPr/>
          <a:lstStyle/>
          <a:p>
            <a:pPr algn="ctr"/>
            <a:r>
              <a:rPr lang="nl-NL" b="1" dirty="0">
                <a:solidFill>
                  <a:schemeClr val="tx1"/>
                </a:solidFill>
                <a:latin typeface="Arial" panose="020B0604020202020204" pitchFamily="34" charset="0"/>
                <a:cs typeface="Arial" panose="020B0604020202020204" pitchFamily="34" charset="0"/>
              </a:rPr>
              <a:t>Safety – Plans and Procedures</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6291" y="886265"/>
            <a:ext cx="9509760" cy="4645855"/>
          </a:xfrm>
        </p:spPr>
        <p:txBody>
          <a:bodyPr>
            <a:normAutofit fontScale="77500" lnSpcReduction="20000"/>
          </a:bodyPr>
          <a:lstStyle/>
          <a:p>
            <a:r>
              <a:rPr lang="en-US" sz="3200" dirty="0">
                <a:solidFill>
                  <a:schemeClr val="tx1"/>
                </a:solidFill>
                <a:latin typeface="Arial" panose="020B0604020202020204" pitchFamily="34" charset="0"/>
                <a:cs typeface="Arial" panose="020B0604020202020204" pitchFamily="34" charset="0"/>
              </a:rPr>
              <a:t>Prior to competition each day, risk assessments will be made at the pool to assess the competition site as well as safety including weather, pool conditions, air and water temperature, wind chill, and environmental matters, etc.</a:t>
            </a:r>
          </a:p>
          <a:p>
            <a:r>
              <a:rPr lang="en-US" sz="3200" dirty="0">
                <a:solidFill>
                  <a:schemeClr val="tx1"/>
                </a:solidFill>
                <a:latin typeface="Arial" panose="020B0604020202020204" pitchFamily="34" charset="0"/>
                <a:cs typeface="Arial" panose="020B0604020202020204" pitchFamily="34" charset="0"/>
              </a:rPr>
              <a:t>These assessments will be presented to the ILS Event Management Committee (EMC) to determine the progress of competition. Further assessments may be undertaken each day as required for consideration by the ILS EMC and Chief Referee.</a:t>
            </a:r>
          </a:p>
          <a:p>
            <a:r>
              <a:rPr lang="en-US" sz="3200" dirty="0">
                <a:solidFill>
                  <a:schemeClr val="tx1"/>
                </a:solidFill>
                <a:latin typeface="Arial" panose="020B0604020202020204" pitchFamily="34" charset="0"/>
                <a:cs typeface="Arial" panose="020B0604020202020204" pitchFamily="34" charset="0"/>
              </a:rPr>
              <a:t>Any decision to change the competition program for safety reasons will be as determined by the LWC Event Management Committee upon advice from the ILS Safety Officer.</a:t>
            </a:r>
          </a:p>
          <a:p>
            <a:r>
              <a:rPr lang="en-US" sz="3200" dirty="0">
                <a:solidFill>
                  <a:schemeClr val="tx1"/>
                </a:solidFill>
                <a:latin typeface="Arial" panose="020B0604020202020204" pitchFamily="34" charset="0"/>
                <a:cs typeface="Arial" panose="020B0604020202020204" pitchFamily="34" charset="0"/>
              </a:rPr>
              <a:t>At the pool lifeguards will be on deck to provide the water safety and first aid.</a:t>
            </a:r>
          </a:p>
          <a:p>
            <a:endParaRPr lang="en-US" dirty="0">
              <a:solidFill>
                <a:schemeClr val="tx1"/>
              </a:solidFill>
            </a:endParaRPr>
          </a:p>
        </p:txBody>
      </p:sp>
      <p:pic>
        <p:nvPicPr>
          <p:cNvPr id="5" name="Immagine 6">
            <a:extLst>
              <a:ext uri="{FF2B5EF4-FFF2-40B4-BE49-F238E27FC236}">
                <a16:creationId xmlns:a16="http://schemas.microsoft.com/office/drawing/2014/main" id="{2C61B2EE-59BF-DC7F-010D-BD49635D9E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76051" y="4875190"/>
            <a:ext cx="1749011" cy="1202725"/>
          </a:xfrm>
          <a:prstGeom prst="rect">
            <a:avLst/>
          </a:prstGeom>
        </p:spPr>
      </p:pic>
    </p:spTree>
    <p:extLst>
      <p:ext uri="{BB962C8B-B14F-4D97-AF65-F5344CB8AC3E}">
        <p14:creationId xmlns:p14="http://schemas.microsoft.com/office/powerpoint/2010/main" val="13948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NL" b="1" dirty="0">
                <a:solidFill>
                  <a:schemeClr val="tx1"/>
                </a:solidFill>
                <a:latin typeface="Arial" panose="020B0604020202020204" pitchFamily="34" charset="0"/>
                <a:cs typeface="Arial" panose="020B0604020202020204" pitchFamily="34" charset="0"/>
              </a:rPr>
              <a:t>Safety – Reporting Safety Issues</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solidFill>
                  <a:srgbClr val="000000"/>
                </a:solidFill>
                <a:latin typeface="Arial" panose="020B0604020202020204" pitchFamily="34" charset="0"/>
                <a:cs typeface="Arial" panose="020B0604020202020204" pitchFamily="34" charset="0"/>
              </a:rPr>
              <a:t>At the pool the first point of contact will be the Chief Referee, the Liaison Officer, the Safety Officer and/or the lifeguards on pool deck.</a:t>
            </a:r>
          </a:p>
          <a:p>
            <a:r>
              <a:rPr lang="en-US" dirty="0">
                <a:solidFill>
                  <a:srgbClr val="000000"/>
                </a:solidFill>
                <a:latin typeface="Arial" panose="020B0604020202020204" pitchFamily="34" charset="0"/>
                <a:cs typeface="Arial" panose="020B0604020202020204" pitchFamily="34" charset="0"/>
              </a:rPr>
              <a:t>Please ensure that you report all matters of safety concern so that they can be addressed.</a:t>
            </a:r>
          </a:p>
          <a:p>
            <a:r>
              <a:rPr lang="en-US" dirty="0">
                <a:solidFill>
                  <a:srgbClr val="000000"/>
                </a:solidFill>
                <a:latin typeface="Arial" panose="020B0604020202020204" pitchFamily="34" charset="0"/>
                <a:cs typeface="Arial" panose="020B0604020202020204" pitchFamily="34" charset="0"/>
              </a:rPr>
              <a:t>All safety concerns will be taken seriously and reviewed even if it means pausing competition.</a:t>
            </a:r>
          </a:p>
          <a:p>
            <a:r>
              <a:rPr lang="en-US" b="1" dirty="0">
                <a:solidFill>
                  <a:srgbClr val="000000"/>
                </a:solidFill>
                <a:latin typeface="Arial" panose="020B0604020202020204" pitchFamily="34" charset="0"/>
                <a:cs typeface="Arial" panose="020B0604020202020204" pitchFamily="34" charset="0"/>
              </a:rPr>
              <a:t>Note: </a:t>
            </a:r>
            <a:r>
              <a:rPr lang="en-US" dirty="0">
                <a:solidFill>
                  <a:srgbClr val="000000"/>
                </a:solidFill>
                <a:latin typeface="Arial" panose="020B0604020202020204" pitchFamily="34" charset="0"/>
                <a:cs typeface="Arial" panose="020B0604020202020204" pitchFamily="34" charset="0"/>
              </a:rPr>
              <a:t>If it is a dire situation any Official can act to immediately stop competition and commence the safety operation process.</a:t>
            </a:r>
          </a:p>
        </p:txBody>
      </p:sp>
      <p:pic>
        <p:nvPicPr>
          <p:cNvPr id="5" name="Immagine 6">
            <a:extLst>
              <a:ext uri="{FF2B5EF4-FFF2-40B4-BE49-F238E27FC236}">
                <a16:creationId xmlns:a16="http://schemas.microsoft.com/office/drawing/2014/main" id="{5D619612-B547-E2F2-0A8F-DBB22CCAF29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59989" y="4683869"/>
            <a:ext cx="1749011" cy="1202725"/>
          </a:xfrm>
          <a:prstGeom prst="rect">
            <a:avLst/>
          </a:prstGeom>
        </p:spPr>
      </p:pic>
    </p:spTree>
    <p:extLst>
      <p:ext uri="{BB962C8B-B14F-4D97-AF65-F5344CB8AC3E}">
        <p14:creationId xmlns:p14="http://schemas.microsoft.com/office/powerpoint/2010/main" val="99588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NL" b="1" dirty="0">
                <a:solidFill>
                  <a:schemeClr val="tx1"/>
                </a:solidFill>
                <a:latin typeface="Arial" panose="020B0604020202020204" pitchFamily="34" charset="0"/>
                <a:cs typeface="Arial" panose="020B0604020202020204" pitchFamily="34" charset="0"/>
              </a:rPr>
              <a:t>Safety – Incident Response</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solidFill>
                  <a:srgbClr val="000000"/>
                </a:solidFill>
                <a:latin typeface="Arial" panose="020B0604020202020204" pitchFamily="34" charset="0"/>
                <a:cs typeface="Arial" panose="020B0604020202020204" pitchFamily="34" charset="0"/>
              </a:rPr>
              <a:t>In case an incident occurs at the pool, it will be handled as per the Emergency Management Plan which acknowledges the GCAC Emergency Management Plan.</a:t>
            </a:r>
          </a:p>
          <a:p>
            <a:r>
              <a:rPr lang="en-US" dirty="0">
                <a:solidFill>
                  <a:srgbClr val="000000"/>
                </a:solidFill>
                <a:latin typeface="Arial" panose="020B0604020202020204" pitchFamily="34" charset="0"/>
                <a:cs typeface="Arial" panose="020B0604020202020204" pitchFamily="34" charset="0"/>
              </a:rPr>
              <a:t>The Emergency Management Plans contain detailed information about a range of scenarios and possible incidents and how to manage each event.</a:t>
            </a:r>
          </a:p>
          <a:p>
            <a:r>
              <a:rPr lang="en-US" dirty="0">
                <a:solidFill>
                  <a:srgbClr val="000000"/>
                </a:solidFill>
                <a:latin typeface="Arial" panose="020B0604020202020204" pitchFamily="34" charset="0"/>
                <a:cs typeface="Arial" panose="020B0604020202020204" pitchFamily="34" charset="0"/>
              </a:rPr>
              <a:t>Any life-threatening situation will be directed by GCAC staff who will also be responsible for engaging Emergency Services where required.</a:t>
            </a:r>
          </a:p>
          <a:p>
            <a:r>
              <a:rPr lang="en-US" dirty="0">
                <a:solidFill>
                  <a:srgbClr val="000000"/>
                </a:solidFill>
                <a:latin typeface="Arial" panose="020B0604020202020204" pitchFamily="34" charset="0"/>
                <a:cs typeface="Arial" panose="020B0604020202020204" pitchFamily="34" charset="0"/>
              </a:rPr>
              <a:t>Non life threatening situations will be assessed by the Pool Lifeguards as appropriate and may be referred for further medical treatment. Dispatch by ambulance will be at the discretion of the pool Lifeguards.</a:t>
            </a:r>
          </a:p>
        </p:txBody>
      </p:sp>
      <p:pic>
        <p:nvPicPr>
          <p:cNvPr id="5" name="Immagine 6">
            <a:extLst>
              <a:ext uri="{FF2B5EF4-FFF2-40B4-BE49-F238E27FC236}">
                <a16:creationId xmlns:a16="http://schemas.microsoft.com/office/drawing/2014/main" id="{B97D15E7-FA94-B396-57E8-AD79054313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59989" y="4683869"/>
            <a:ext cx="1749011" cy="1202725"/>
          </a:xfrm>
          <a:prstGeom prst="rect">
            <a:avLst/>
          </a:prstGeom>
        </p:spPr>
      </p:pic>
    </p:spTree>
    <p:extLst>
      <p:ext uri="{BB962C8B-B14F-4D97-AF65-F5344CB8AC3E}">
        <p14:creationId xmlns:p14="http://schemas.microsoft.com/office/powerpoint/2010/main" val="120950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b="1" dirty="0">
                <a:solidFill>
                  <a:schemeClr val="tx1"/>
                </a:solidFill>
                <a:latin typeface="Arial" panose="020B0604020202020204" pitchFamily="34" charset="0"/>
                <a:cs typeface="Arial" panose="020B0604020202020204" pitchFamily="34" charset="0"/>
              </a:rPr>
              <a:t>Safety – Contingency Plans</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a:solidFill>
                  <a:srgbClr val="000000"/>
                </a:solidFill>
                <a:latin typeface="Arial" panose="020B0604020202020204" pitchFamily="34" charset="0"/>
                <a:cs typeface="Arial" panose="020B0604020202020204" pitchFamily="34" charset="0"/>
              </a:rPr>
              <a:t>Should there be a serious safety concern reported or noted, competition will be paused, and the situation will be reviewed before competition resumes.</a:t>
            </a:r>
          </a:p>
          <a:p>
            <a:r>
              <a:rPr lang="en-US" dirty="0">
                <a:solidFill>
                  <a:srgbClr val="000000"/>
                </a:solidFill>
                <a:latin typeface="Arial" panose="020B0604020202020204" pitchFamily="34" charset="0"/>
                <a:cs typeface="Arial" panose="020B0604020202020204" pitchFamily="34" charset="0"/>
              </a:rPr>
              <a:t>If necessary, the EMC will be called together to decide how best to proceed.</a:t>
            </a:r>
          </a:p>
          <a:p>
            <a:r>
              <a:rPr lang="en-US" dirty="0">
                <a:solidFill>
                  <a:srgbClr val="000000"/>
                </a:solidFill>
                <a:latin typeface="Arial" panose="020B0604020202020204" pitchFamily="34" charset="0"/>
                <a:cs typeface="Arial" panose="020B0604020202020204" pitchFamily="34" charset="0"/>
              </a:rPr>
              <a:t>The most likely response will be to reprogram or </a:t>
            </a:r>
            <a:r>
              <a:rPr lang="en-US" dirty="0" err="1">
                <a:solidFill>
                  <a:srgbClr val="000000"/>
                </a:solidFill>
                <a:latin typeface="Arial" panose="020B0604020202020204" pitchFamily="34" charset="0"/>
                <a:cs typeface="Arial" panose="020B0604020202020204" pitchFamily="34" charset="0"/>
              </a:rPr>
              <a:t>rationalise</a:t>
            </a:r>
            <a:r>
              <a:rPr lang="en-US" dirty="0">
                <a:solidFill>
                  <a:srgbClr val="000000"/>
                </a:solidFill>
                <a:latin typeface="Arial" panose="020B0604020202020204" pitchFamily="34" charset="0"/>
                <a:cs typeface="Arial" panose="020B0604020202020204" pitchFamily="34" charset="0"/>
              </a:rPr>
              <a:t> events. Relocation to the 50m public pool would only be considered in the event of a catastrophic failure involving the competition pool.</a:t>
            </a:r>
          </a:p>
          <a:p>
            <a:r>
              <a:rPr lang="en-US" dirty="0">
                <a:solidFill>
                  <a:srgbClr val="000000"/>
                </a:solidFill>
                <a:latin typeface="Arial" panose="020B0604020202020204" pitchFamily="34" charset="0"/>
                <a:cs typeface="Arial" panose="020B0604020202020204" pitchFamily="34" charset="0"/>
              </a:rPr>
              <a:t>Communication will be via briefings, messaging, and PA announcements.</a:t>
            </a:r>
          </a:p>
        </p:txBody>
      </p:sp>
      <p:pic>
        <p:nvPicPr>
          <p:cNvPr id="5" name="Immagine 6">
            <a:extLst>
              <a:ext uri="{FF2B5EF4-FFF2-40B4-BE49-F238E27FC236}">
                <a16:creationId xmlns:a16="http://schemas.microsoft.com/office/drawing/2014/main" id="{F26D9556-8D91-DD1C-C4F9-39C367FA32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59989" y="4683869"/>
            <a:ext cx="1749011" cy="1202725"/>
          </a:xfrm>
          <a:prstGeom prst="rect">
            <a:avLst/>
          </a:prstGeom>
        </p:spPr>
      </p:pic>
    </p:spTree>
    <p:extLst>
      <p:ext uri="{BB962C8B-B14F-4D97-AF65-F5344CB8AC3E}">
        <p14:creationId xmlns:p14="http://schemas.microsoft.com/office/powerpoint/2010/main" val="144095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NL" b="1" dirty="0">
                <a:solidFill>
                  <a:schemeClr val="tx1"/>
                </a:solidFill>
                <a:latin typeface="Arial" panose="020B0604020202020204" pitchFamily="34" charset="0"/>
                <a:cs typeface="Arial" panose="020B0604020202020204" pitchFamily="34" charset="0"/>
              </a:rPr>
              <a:t>Safety - Water</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41120" y="2083981"/>
            <a:ext cx="9509760" cy="3508745"/>
          </a:xfrm>
        </p:spPr>
        <p:txBody>
          <a:bodyPr>
            <a:normAutofit/>
          </a:bodyPr>
          <a:lstStyle/>
          <a:p>
            <a:r>
              <a:rPr lang="en-US" dirty="0">
                <a:solidFill>
                  <a:srgbClr val="000000"/>
                </a:solidFill>
                <a:latin typeface="Arial" panose="020B0604020202020204" pitchFamily="34" charset="0"/>
                <a:cs typeface="Arial" panose="020B0604020202020204" pitchFamily="34" charset="0"/>
              </a:rPr>
              <a:t>If a competitor appears to be in difficulty and/or signals for assistance the pool lifeguards will respond. </a:t>
            </a:r>
          </a:p>
          <a:p>
            <a:r>
              <a:rPr lang="en-US" dirty="0">
                <a:solidFill>
                  <a:srgbClr val="000000"/>
                </a:solidFill>
                <a:latin typeface="Arial" panose="020B0604020202020204" pitchFamily="34" charset="0"/>
                <a:cs typeface="Arial" panose="020B0604020202020204" pitchFamily="34" charset="0"/>
              </a:rPr>
              <a:t>If a competitor is taken from the water because they are injured or for their own safety, they will be brought to pool side and assessed by the lifeguards.  Further treatment may be appropriate.</a:t>
            </a:r>
          </a:p>
          <a:p>
            <a:r>
              <a:rPr lang="en-US" dirty="0">
                <a:solidFill>
                  <a:srgbClr val="000000"/>
                </a:solidFill>
                <a:latin typeface="Arial" panose="020B0604020202020204" pitchFamily="34" charset="0"/>
                <a:cs typeface="Arial" panose="020B0604020202020204" pitchFamily="34" charset="0"/>
              </a:rPr>
              <a:t>The LWC medical team can also decide to remove a competitor from further competition for their own safety. </a:t>
            </a:r>
          </a:p>
          <a:p>
            <a:endParaRPr lang="en-US" dirty="0">
              <a:solidFill>
                <a:srgbClr val="000000"/>
              </a:solidFill>
              <a:latin typeface="Arial" panose="020B0604020202020204" pitchFamily="34" charset="0"/>
              <a:cs typeface="Arial" panose="020B0604020202020204" pitchFamily="34" charset="0"/>
            </a:endParaRPr>
          </a:p>
        </p:txBody>
      </p:sp>
      <p:pic>
        <p:nvPicPr>
          <p:cNvPr id="4" name="Immagine 6">
            <a:extLst>
              <a:ext uri="{FF2B5EF4-FFF2-40B4-BE49-F238E27FC236}">
                <a16:creationId xmlns:a16="http://schemas.microsoft.com/office/drawing/2014/main" id="{19626C8E-D54C-96EE-ABA7-4736BA3089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48224" y="4912469"/>
            <a:ext cx="1749011" cy="1202725"/>
          </a:xfrm>
          <a:prstGeom prst="rect">
            <a:avLst/>
          </a:prstGeom>
        </p:spPr>
      </p:pic>
    </p:spTree>
    <p:extLst>
      <p:ext uri="{BB962C8B-B14F-4D97-AF65-F5344CB8AC3E}">
        <p14:creationId xmlns:p14="http://schemas.microsoft.com/office/powerpoint/2010/main" val="203691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1915"/>
            <a:ext cx="9509759" cy="1088136"/>
          </a:xfrm>
        </p:spPr>
        <p:txBody>
          <a:bodyPr>
            <a:normAutofit/>
          </a:bodyPr>
          <a:lstStyle/>
          <a:p>
            <a:pPr algn="ctr"/>
            <a:r>
              <a:rPr lang="nl-NL" b="1" dirty="0">
                <a:solidFill>
                  <a:schemeClr val="tx1"/>
                </a:solidFill>
                <a:latin typeface="Arial" panose="020B0604020202020204" pitchFamily="34" charset="0"/>
                <a:cs typeface="Arial" panose="020B0604020202020204" pitchFamily="34" charset="0"/>
              </a:rPr>
              <a:t>Safety – First Aid</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41120" y="1062390"/>
            <a:ext cx="9509760" cy="4142232"/>
          </a:xfrm>
        </p:spPr>
        <p:txBody>
          <a:bodyPr/>
          <a:lstStyle/>
          <a:p>
            <a:r>
              <a:rPr lang="en-US" dirty="0">
                <a:solidFill>
                  <a:schemeClr val="tx1"/>
                </a:solidFill>
                <a:latin typeface="Arial" panose="020B0604020202020204" pitchFamily="34" charset="0"/>
                <a:cs typeface="Arial" panose="020B0604020202020204" pitchFamily="34" charset="0"/>
              </a:rPr>
              <a:t>First Aid provision at LWC2024 is expansive with trained medical professionals on hand.</a:t>
            </a:r>
          </a:p>
          <a:p>
            <a:r>
              <a:rPr lang="en-US" sz="2000" dirty="0">
                <a:solidFill>
                  <a:schemeClr val="tx1"/>
                </a:solidFill>
                <a:latin typeface="Arial" panose="020B0604020202020204" pitchFamily="34" charset="0"/>
                <a:cs typeface="Arial" panose="020B0604020202020204" pitchFamily="34" charset="0"/>
              </a:rPr>
              <a:t>The main Medical Centre and Emergency Service Office are both located in demountable buildings in the park to the south of Kurrawa SLSC with direct access to Old Burleigh Road.</a:t>
            </a:r>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At the pool the First Aid room will be utilised.</a:t>
            </a:r>
          </a:p>
          <a:p>
            <a:r>
              <a:rPr lang="en-US" dirty="0">
                <a:solidFill>
                  <a:schemeClr val="tx1"/>
                </a:solidFill>
                <a:latin typeface="Arial" panose="020B0604020202020204" pitchFamily="34" charset="0"/>
                <a:cs typeface="Arial" panose="020B0604020202020204" pitchFamily="34" charset="0"/>
              </a:rPr>
              <a:t>First aid services at the pool will also be available during the events with first aid certified lifeguards and other personnel and on hand.</a:t>
            </a:r>
          </a:p>
        </p:txBody>
      </p:sp>
      <p:pic>
        <p:nvPicPr>
          <p:cNvPr id="5" name="Immagine 6">
            <a:extLst>
              <a:ext uri="{FF2B5EF4-FFF2-40B4-BE49-F238E27FC236}">
                <a16:creationId xmlns:a16="http://schemas.microsoft.com/office/drawing/2014/main" id="{E89057FC-CD54-E32A-1BA9-F9DDA10BC7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76373" y="4741891"/>
            <a:ext cx="1749011" cy="1202725"/>
          </a:xfrm>
          <a:prstGeom prst="rect">
            <a:avLst/>
          </a:prstGeom>
        </p:spPr>
      </p:pic>
    </p:spTree>
    <p:extLst>
      <p:ext uri="{BB962C8B-B14F-4D97-AF65-F5344CB8AC3E}">
        <p14:creationId xmlns:p14="http://schemas.microsoft.com/office/powerpoint/2010/main" val="258542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2B81-E20D-43D9-98AC-310F4AE119BD}"/>
              </a:ext>
            </a:extLst>
          </p:cNvPr>
          <p:cNvSpPr>
            <a:spLocks noGrp="1"/>
          </p:cNvSpPr>
          <p:nvPr>
            <p:ph type="title"/>
          </p:nvPr>
        </p:nvSpPr>
        <p:spPr>
          <a:xfrm>
            <a:off x="1341120" y="265176"/>
            <a:ext cx="9509759" cy="1007033"/>
          </a:xfrm>
        </p:spPr>
        <p:txBody>
          <a:bodyPr/>
          <a:lstStyle/>
          <a:p>
            <a:pPr algn="ctr"/>
            <a:r>
              <a:rPr lang="en-ZA" b="1" dirty="0">
                <a:solidFill>
                  <a:schemeClr val="tx1"/>
                </a:solidFill>
                <a:latin typeface="Arial" panose="020B0604020202020204" pitchFamily="34" charset="0"/>
                <a:cs typeface="Arial" panose="020B0604020202020204" pitchFamily="34" charset="0"/>
              </a:rPr>
              <a:t>ILS Event Management Committee</a:t>
            </a:r>
          </a:p>
        </p:txBody>
      </p:sp>
      <p:sp>
        <p:nvSpPr>
          <p:cNvPr id="3" name="Content Placeholder 2">
            <a:extLst>
              <a:ext uri="{FF2B5EF4-FFF2-40B4-BE49-F238E27FC236}">
                <a16:creationId xmlns:a16="http://schemas.microsoft.com/office/drawing/2014/main" id="{788DE178-C6DA-432E-90BD-1D5532892BD5}"/>
              </a:ext>
            </a:extLst>
          </p:cNvPr>
          <p:cNvSpPr>
            <a:spLocks noGrp="1"/>
          </p:cNvSpPr>
          <p:nvPr>
            <p:ph idx="1"/>
          </p:nvPr>
        </p:nvSpPr>
        <p:spPr/>
        <p:txBody>
          <a:bodyPr>
            <a:normAutofit/>
          </a:bodyPr>
          <a:lstStyle/>
          <a:p>
            <a:r>
              <a:rPr lang="en-ZA" sz="2800" dirty="0">
                <a:solidFill>
                  <a:schemeClr val="tx1"/>
                </a:solidFill>
                <a:latin typeface="Arial" panose="020B0604020202020204" pitchFamily="34" charset="0"/>
                <a:cs typeface="Arial" panose="020B0604020202020204" pitchFamily="34" charset="0"/>
              </a:rPr>
              <a:t>Dave THOMPSON – Chairman</a:t>
            </a:r>
          </a:p>
          <a:p>
            <a:r>
              <a:rPr lang="en-ZA" sz="2800" dirty="0">
                <a:solidFill>
                  <a:schemeClr val="tx1"/>
                </a:solidFill>
                <a:latin typeface="Arial" panose="020B0604020202020204" pitchFamily="34" charset="0"/>
                <a:cs typeface="Arial" panose="020B0604020202020204" pitchFamily="34" charset="0"/>
              </a:rPr>
              <a:t>Jelle MEINTSMA – Secretary</a:t>
            </a:r>
          </a:p>
          <a:p>
            <a:r>
              <a:rPr lang="en-ZA" sz="2800" dirty="0">
                <a:solidFill>
                  <a:schemeClr val="tx1"/>
                </a:solidFill>
                <a:latin typeface="Arial" panose="020B0604020202020204" pitchFamily="34" charset="0"/>
                <a:cs typeface="Arial" panose="020B0604020202020204" pitchFamily="34" charset="0"/>
              </a:rPr>
              <a:t>Greg ALLUM – Ocean Championships</a:t>
            </a:r>
          </a:p>
          <a:p>
            <a:r>
              <a:rPr lang="en-ZA" sz="2800" dirty="0">
                <a:solidFill>
                  <a:schemeClr val="tx1"/>
                </a:solidFill>
                <a:latin typeface="Arial" panose="020B0604020202020204" pitchFamily="34" charset="0"/>
                <a:cs typeface="Arial" panose="020B0604020202020204" pitchFamily="34" charset="0"/>
              </a:rPr>
              <a:t>Perry SMITH – Pool Championships</a:t>
            </a:r>
          </a:p>
          <a:p>
            <a:r>
              <a:rPr lang="en-ZA" sz="2800" dirty="0">
                <a:solidFill>
                  <a:schemeClr val="tx1"/>
                </a:solidFill>
                <a:latin typeface="Arial" panose="020B0604020202020204" pitchFamily="34" charset="0"/>
                <a:cs typeface="Arial" panose="020B0604020202020204" pitchFamily="34" charset="0"/>
              </a:rPr>
              <a:t>Wim NUYENS – LifeHeats, Entries and Results</a:t>
            </a:r>
          </a:p>
          <a:p>
            <a:pPr marL="45720" indent="0">
              <a:buNone/>
            </a:pPr>
            <a:r>
              <a:rPr lang="en-ZA" sz="2800" dirty="0">
                <a:solidFill>
                  <a:schemeClr val="tx1"/>
                </a:solidFill>
                <a:latin typeface="Arial" panose="020B0604020202020204" pitchFamily="34" charset="0"/>
                <a:cs typeface="Arial" panose="020B0604020202020204" pitchFamily="34" charset="0"/>
              </a:rPr>
              <a:t>For any assistance, questions or enquiries  – Please ask</a:t>
            </a:r>
          </a:p>
          <a:p>
            <a:pPr marL="45720" indent="0">
              <a:buNone/>
            </a:pPr>
            <a:endParaRPr lang="en-ZA" sz="2800" dirty="0">
              <a:solidFill>
                <a:schemeClr val="tx1"/>
              </a:solidFill>
              <a:latin typeface="Arial" panose="020B0604020202020204" pitchFamily="34" charset="0"/>
              <a:cs typeface="Arial" panose="020B0604020202020204" pitchFamily="34" charset="0"/>
            </a:endParaRPr>
          </a:p>
        </p:txBody>
      </p:sp>
      <p:pic>
        <p:nvPicPr>
          <p:cNvPr id="4" name="Immagine 6">
            <a:extLst>
              <a:ext uri="{FF2B5EF4-FFF2-40B4-BE49-F238E27FC236}">
                <a16:creationId xmlns:a16="http://schemas.microsoft.com/office/drawing/2014/main" id="{F67939CF-60D3-4163-C5CE-DEA50BE97F1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164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B51E0-DF82-2E5B-88E7-FCA5605FC935}"/>
              </a:ext>
            </a:extLst>
          </p:cNvPr>
          <p:cNvSpPr>
            <a:spLocks noGrp="1"/>
          </p:cNvSpPr>
          <p:nvPr>
            <p:ph type="title"/>
          </p:nvPr>
        </p:nvSpPr>
        <p:spPr/>
        <p:txBody>
          <a:bodyPr/>
          <a:lstStyle/>
          <a:p>
            <a:pPr algn="ctr"/>
            <a:r>
              <a:rPr lang="en-ZA" b="1" dirty="0">
                <a:solidFill>
                  <a:schemeClr val="tx1"/>
                </a:solidFill>
                <a:latin typeface="Arial" panose="020B0604020202020204" pitchFamily="34" charset="0"/>
                <a:cs typeface="Arial" panose="020B0604020202020204" pitchFamily="34" charset="0"/>
              </a:rPr>
              <a:t>Functions</a:t>
            </a:r>
          </a:p>
        </p:txBody>
      </p:sp>
      <p:sp>
        <p:nvSpPr>
          <p:cNvPr id="3" name="Content Placeholder 2">
            <a:extLst>
              <a:ext uri="{FF2B5EF4-FFF2-40B4-BE49-F238E27FC236}">
                <a16:creationId xmlns:a16="http://schemas.microsoft.com/office/drawing/2014/main" id="{59C0D12C-D44F-AFC1-9C1B-BC5BD891CD35}"/>
              </a:ext>
            </a:extLst>
          </p:cNvPr>
          <p:cNvSpPr>
            <a:spLocks noGrp="1"/>
          </p:cNvSpPr>
          <p:nvPr>
            <p:ph idx="1"/>
          </p:nvPr>
        </p:nvSpPr>
        <p:spPr>
          <a:xfrm>
            <a:off x="574159" y="1637414"/>
            <a:ext cx="11036594" cy="4077585"/>
          </a:xfrm>
        </p:spPr>
        <p:txBody>
          <a:bodyPr>
            <a:normAutofit fontScale="62500" lnSpcReduction="20000"/>
          </a:bodyPr>
          <a:lstStyle/>
          <a:p>
            <a:endParaRPr lang="en-ZA" sz="2400" dirty="0">
              <a:solidFill>
                <a:schemeClr val="tx1"/>
              </a:solidFill>
              <a:latin typeface="Arial" panose="020B0604020202020204" pitchFamily="34" charset="0"/>
              <a:cs typeface="Arial" panose="020B0604020202020204" pitchFamily="34" charset="0"/>
            </a:endParaRPr>
          </a:p>
          <a:p>
            <a:r>
              <a:rPr lang="en-ZA" sz="2400" b="1" dirty="0">
                <a:solidFill>
                  <a:schemeClr val="tx1"/>
                </a:solidFill>
                <a:latin typeface="Arial" panose="020B0604020202020204" pitchFamily="34" charset="0"/>
                <a:cs typeface="Arial" panose="020B0604020202020204" pitchFamily="34" charset="0"/>
              </a:rPr>
              <a:t>Wednesday, 21</a:t>
            </a:r>
            <a:r>
              <a:rPr lang="en-ZA" sz="2400" b="1" baseline="30000" dirty="0">
                <a:solidFill>
                  <a:schemeClr val="tx1"/>
                </a:solidFill>
                <a:latin typeface="Arial" panose="020B0604020202020204" pitchFamily="34" charset="0"/>
                <a:cs typeface="Arial" panose="020B0604020202020204" pitchFamily="34" charset="0"/>
              </a:rPr>
              <a:t>st</a:t>
            </a:r>
            <a:r>
              <a:rPr lang="en-ZA" sz="2400" b="1" dirty="0">
                <a:solidFill>
                  <a:schemeClr val="tx1"/>
                </a:solidFill>
                <a:latin typeface="Arial" panose="020B0604020202020204" pitchFamily="34" charset="0"/>
                <a:cs typeface="Arial" panose="020B0604020202020204" pitchFamily="34" charset="0"/>
              </a:rPr>
              <a:t> August 2024: </a:t>
            </a:r>
            <a:r>
              <a:rPr lang="en-ZA" sz="2400" dirty="0">
                <a:solidFill>
                  <a:schemeClr val="tx1"/>
                </a:solidFill>
                <a:latin typeface="Arial" panose="020B0604020202020204" pitchFamily="34" charset="0"/>
                <a:cs typeface="Arial" panose="020B0604020202020204" pitchFamily="34" charset="0"/>
              </a:rPr>
              <a:t>Masters and Technical Officials welcome at the Kurrawa Festival Zone at 17h00 (user pay)</a:t>
            </a:r>
          </a:p>
          <a:p>
            <a:r>
              <a:rPr lang="en-ZA" sz="2400" b="1" dirty="0">
                <a:solidFill>
                  <a:schemeClr val="tx1"/>
                </a:solidFill>
                <a:latin typeface="Arial" panose="020B0604020202020204" pitchFamily="34" charset="0"/>
                <a:cs typeface="Arial" panose="020B0604020202020204" pitchFamily="34" charset="0"/>
              </a:rPr>
              <a:t>Tuesday, 27</a:t>
            </a:r>
            <a:r>
              <a:rPr lang="en-ZA" sz="2400" b="1" baseline="30000" dirty="0">
                <a:solidFill>
                  <a:schemeClr val="tx1"/>
                </a:solidFill>
                <a:latin typeface="Arial" panose="020B0604020202020204" pitchFamily="34" charset="0"/>
                <a:cs typeface="Arial" panose="020B0604020202020204" pitchFamily="34" charset="0"/>
              </a:rPr>
              <a:t>th</a:t>
            </a:r>
            <a:r>
              <a:rPr lang="en-ZA" sz="2400" b="1" dirty="0">
                <a:solidFill>
                  <a:schemeClr val="tx1"/>
                </a:solidFill>
                <a:latin typeface="Arial" panose="020B0604020202020204" pitchFamily="34" charset="0"/>
                <a:cs typeface="Arial" panose="020B0604020202020204" pitchFamily="34" charset="0"/>
              </a:rPr>
              <a:t> August 2024</a:t>
            </a:r>
            <a:r>
              <a:rPr lang="en-ZA" sz="2400" dirty="0">
                <a:solidFill>
                  <a:schemeClr val="tx1"/>
                </a:solidFill>
                <a:latin typeface="Arial" panose="020B0604020202020204" pitchFamily="34" charset="0"/>
                <a:cs typeface="Arial" panose="020B0604020202020204" pitchFamily="34" charset="0"/>
              </a:rPr>
              <a:t>: Opening Ceremony at 16h00. </a:t>
            </a:r>
            <a:br>
              <a:rPr lang="en-ZA" sz="2400" dirty="0">
                <a:solidFill>
                  <a:schemeClr val="tx1"/>
                </a:solidFill>
                <a:latin typeface="Arial" panose="020B0604020202020204" pitchFamily="34" charset="0"/>
                <a:cs typeface="Arial" panose="020B0604020202020204" pitchFamily="34" charset="0"/>
              </a:rPr>
            </a:br>
            <a:br>
              <a:rPr lang="en-ZA" sz="2400" dirty="0">
                <a:solidFill>
                  <a:schemeClr val="tx1"/>
                </a:solidFill>
                <a:latin typeface="Arial" panose="020B0604020202020204" pitchFamily="34" charset="0"/>
                <a:cs typeface="Arial" panose="020B0604020202020204" pitchFamily="34" charset="0"/>
              </a:rPr>
            </a:br>
            <a:r>
              <a:rPr lang="en-ZA" sz="2400" b="1" dirty="0">
                <a:solidFill>
                  <a:schemeClr val="tx1"/>
                </a:solidFill>
                <a:latin typeface="Arial" panose="020B0604020202020204" pitchFamily="34" charset="0"/>
                <a:cs typeface="Arial" panose="020B0604020202020204" pitchFamily="34" charset="0"/>
              </a:rPr>
              <a:t>Note: </a:t>
            </a:r>
            <a:r>
              <a:rPr lang="en-ZA" sz="2400" dirty="0">
                <a:solidFill>
                  <a:schemeClr val="tx1"/>
                </a:solidFill>
                <a:latin typeface="Arial" panose="020B0604020202020204" pitchFamily="34" charset="0"/>
                <a:cs typeface="Arial" panose="020B0604020202020204" pitchFamily="34" charset="0"/>
              </a:rPr>
              <a:t>The National Teams will form part of the march-on and officials are encouraged to participate.</a:t>
            </a:r>
          </a:p>
          <a:p>
            <a:r>
              <a:rPr lang="en-ZA" sz="2400" b="1" dirty="0">
                <a:solidFill>
                  <a:schemeClr val="tx1"/>
                </a:solidFill>
                <a:latin typeface="Arial" panose="020B0604020202020204" pitchFamily="34" charset="0"/>
                <a:cs typeface="Arial" panose="020B0604020202020204" pitchFamily="34" charset="0"/>
              </a:rPr>
              <a:t>Wednesday, 28</a:t>
            </a:r>
            <a:r>
              <a:rPr lang="en-ZA" sz="2400" b="1" baseline="30000" dirty="0">
                <a:solidFill>
                  <a:schemeClr val="tx1"/>
                </a:solidFill>
                <a:latin typeface="Arial" panose="020B0604020202020204" pitchFamily="34" charset="0"/>
                <a:cs typeface="Arial" panose="020B0604020202020204" pitchFamily="34" charset="0"/>
              </a:rPr>
              <a:t>th</a:t>
            </a:r>
            <a:r>
              <a:rPr lang="en-ZA" sz="2400" b="1" dirty="0">
                <a:solidFill>
                  <a:schemeClr val="tx1"/>
                </a:solidFill>
                <a:latin typeface="Arial" panose="020B0604020202020204" pitchFamily="34" charset="0"/>
                <a:cs typeface="Arial" panose="020B0604020202020204" pitchFamily="34" charset="0"/>
              </a:rPr>
              <a:t> August 2024: </a:t>
            </a:r>
            <a:r>
              <a:rPr lang="en-ZA" sz="2400" dirty="0">
                <a:solidFill>
                  <a:schemeClr val="tx1"/>
                </a:solidFill>
                <a:latin typeface="Arial" panose="020B0604020202020204" pitchFamily="34" charset="0"/>
                <a:cs typeface="Arial" panose="020B0604020202020204" pitchFamily="34" charset="0"/>
              </a:rPr>
              <a:t>ILS Gala Dinner at the Sofitel Hotel All welcome on a user pay basis – refer to the LWC2024 website to book.</a:t>
            </a:r>
          </a:p>
          <a:p>
            <a:r>
              <a:rPr lang="en-ZA" sz="2400" b="1" dirty="0">
                <a:solidFill>
                  <a:schemeClr val="tx1"/>
                </a:solidFill>
                <a:latin typeface="Arial" panose="020B0604020202020204" pitchFamily="34" charset="0"/>
                <a:cs typeface="Arial" panose="020B0604020202020204" pitchFamily="34" charset="0"/>
              </a:rPr>
              <a:t>Monday, 2</a:t>
            </a:r>
            <a:r>
              <a:rPr lang="en-ZA" sz="2400" b="1" baseline="30000" dirty="0">
                <a:solidFill>
                  <a:schemeClr val="tx1"/>
                </a:solidFill>
                <a:latin typeface="Arial" panose="020B0604020202020204" pitchFamily="34" charset="0"/>
                <a:cs typeface="Arial" panose="020B0604020202020204" pitchFamily="34" charset="0"/>
              </a:rPr>
              <a:t>nd</a:t>
            </a:r>
            <a:r>
              <a:rPr lang="en-ZA" sz="2400" b="1" dirty="0">
                <a:solidFill>
                  <a:schemeClr val="tx1"/>
                </a:solidFill>
                <a:latin typeface="Arial" panose="020B0604020202020204" pitchFamily="34" charset="0"/>
                <a:cs typeface="Arial" panose="020B0604020202020204" pitchFamily="34" charset="0"/>
              </a:rPr>
              <a:t> September 2024: </a:t>
            </a:r>
            <a:r>
              <a:rPr lang="en-ZA" sz="2400" dirty="0">
                <a:solidFill>
                  <a:schemeClr val="tx1"/>
                </a:solidFill>
                <a:latin typeface="Arial" panose="020B0604020202020204" pitchFamily="34" charset="0"/>
                <a:cs typeface="Arial" panose="020B0604020202020204" pitchFamily="34" charset="0"/>
              </a:rPr>
              <a:t>Technical Officials Thank You Function: Kurrawa</a:t>
            </a:r>
          </a:p>
          <a:p>
            <a:r>
              <a:rPr lang="en-ZA" sz="2400" dirty="0">
                <a:solidFill>
                  <a:schemeClr val="tx1"/>
                </a:solidFill>
                <a:latin typeface="Arial" panose="020B0604020202020204" pitchFamily="34" charset="0"/>
                <a:cs typeface="Arial" panose="020B0604020202020204" pitchFamily="34" charset="0"/>
              </a:rPr>
              <a:t>Following the conclusion of daily competition there will be an Officials debrief at the pool as well as the downstairs area of Kurrawa SLSC. </a:t>
            </a:r>
            <a:br>
              <a:rPr lang="en-ZA" sz="2400" dirty="0">
                <a:solidFill>
                  <a:srgbClr val="FF0000"/>
                </a:solidFill>
                <a:highlight>
                  <a:srgbClr val="FFFF00"/>
                </a:highlight>
                <a:latin typeface="Arial" panose="020B0604020202020204" pitchFamily="34" charset="0"/>
                <a:cs typeface="Arial" panose="020B0604020202020204" pitchFamily="34" charset="0"/>
              </a:rPr>
            </a:br>
            <a:r>
              <a:rPr lang="en-ZA" sz="2400" b="1" dirty="0">
                <a:solidFill>
                  <a:schemeClr val="tx1"/>
                </a:solidFill>
                <a:latin typeface="Arial" panose="020B0604020202020204" pitchFamily="34" charset="0"/>
                <a:cs typeface="Arial" panose="020B0604020202020204" pitchFamily="34" charset="0"/>
              </a:rPr>
              <a:t>Note: </a:t>
            </a:r>
            <a:r>
              <a:rPr lang="en-ZA" sz="2400" dirty="0">
                <a:solidFill>
                  <a:schemeClr val="tx1"/>
                </a:solidFill>
                <a:latin typeface="Arial" panose="020B0604020202020204" pitchFamily="34" charset="0"/>
                <a:cs typeface="Arial" panose="020B0604020202020204" pitchFamily="34" charset="0"/>
              </a:rPr>
              <a:t>Debrief functions will not be held on the evenings of the Opening Ceremony, Gala Dinner and Officials Thank You function.</a:t>
            </a:r>
          </a:p>
          <a:p>
            <a:r>
              <a:rPr lang="en-ZA" sz="2400" dirty="0">
                <a:solidFill>
                  <a:schemeClr val="tx1"/>
                </a:solidFill>
                <a:latin typeface="Arial" panose="020B0604020202020204" pitchFamily="34" charset="0"/>
                <a:cs typeface="Arial" panose="020B0604020202020204" pitchFamily="34" charset="0"/>
              </a:rPr>
              <a:t>For each LWC there will also be a (user pay) closing party for participants. The starting times and confirmation of locations will be advertised once the competition programmes have been finalised.</a:t>
            </a:r>
            <a:br>
              <a:rPr lang="en-ZA" sz="2400" dirty="0">
                <a:solidFill>
                  <a:schemeClr val="tx1"/>
                </a:solidFill>
                <a:latin typeface="Arial" panose="020B0604020202020204" pitchFamily="34" charset="0"/>
                <a:cs typeface="Arial" panose="020B0604020202020204" pitchFamily="34" charset="0"/>
              </a:rPr>
            </a:br>
            <a:endParaRPr lang="en-ZA" dirty="0"/>
          </a:p>
        </p:txBody>
      </p:sp>
      <p:pic>
        <p:nvPicPr>
          <p:cNvPr id="5" name="Immagine 6">
            <a:extLst>
              <a:ext uri="{FF2B5EF4-FFF2-40B4-BE49-F238E27FC236}">
                <a16:creationId xmlns:a16="http://schemas.microsoft.com/office/drawing/2014/main" id="{0F600003-BE73-96A6-D6F4-EBD155B359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65566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AA674-BEFF-555D-7AA2-01DBEA8EAB81}"/>
              </a:ext>
            </a:extLst>
          </p:cNvPr>
          <p:cNvSpPr>
            <a:spLocks noGrp="1"/>
          </p:cNvSpPr>
          <p:nvPr>
            <p:ph type="title"/>
          </p:nvPr>
        </p:nvSpPr>
        <p:spPr>
          <a:xfrm>
            <a:off x="1341120" y="265176"/>
            <a:ext cx="9509759" cy="737714"/>
          </a:xfrm>
        </p:spPr>
        <p:txBody>
          <a:bodyPr/>
          <a:lstStyle/>
          <a:p>
            <a:pPr algn="ctr"/>
            <a:r>
              <a:rPr lang="en-ZA" b="1" dirty="0">
                <a:solidFill>
                  <a:schemeClr val="tx1"/>
                </a:solidFill>
                <a:latin typeface="Arial" panose="020B0604020202020204" pitchFamily="34" charset="0"/>
                <a:cs typeface="Arial" panose="020B0604020202020204" pitchFamily="34" charset="0"/>
              </a:rPr>
              <a:t>Officiating</a:t>
            </a:r>
          </a:p>
        </p:txBody>
      </p:sp>
      <p:sp>
        <p:nvSpPr>
          <p:cNvPr id="3" name="Content Placeholder 2">
            <a:extLst>
              <a:ext uri="{FF2B5EF4-FFF2-40B4-BE49-F238E27FC236}">
                <a16:creationId xmlns:a16="http://schemas.microsoft.com/office/drawing/2014/main" id="{34DD700D-22AE-782F-6586-2E48D0DEB3FD}"/>
              </a:ext>
            </a:extLst>
          </p:cNvPr>
          <p:cNvSpPr>
            <a:spLocks noGrp="1"/>
          </p:cNvSpPr>
          <p:nvPr>
            <p:ph idx="1"/>
          </p:nvPr>
        </p:nvSpPr>
        <p:spPr>
          <a:xfrm>
            <a:off x="1341120" y="1002890"/>
            <a:ext cx="9509760" cy="4712110"/>
          </a:xfrm>
        </p:spPr>
        <p:txBody>
          <a:bodyPr>
            <a:normAutofit lnSpcReduction="10000"/>
          </a:bodyPr>
          <a:lstStyle/>
          <a:p>
            <a:r>
              <a:rPr lang="en-ZA" dirty="0">
                <a:solidFill>
                  <a:schemeClr val="tx1"/>
                </a:solidFill>
                <a:latin typeface="Arial" panose="020B0604020202020204" pitchFamily="34" charset="0"/>
                <a:cs typeface="Arial" panose="020B0604020202020204" pitchFamily="34" charset="0"/>
              </a:rPr>
              <a:t>The Lifesaving World </a:t>
            </a:r>
            <a:r>
              <a:rPr lang="en-ZA">
                <a:solidFill>
                  <a:schemeClr val="tx1"/>
                </a:solidFill>
                <a:latin typeface="Arial" panose="020B0604020202020204" pitchFamily="34" charset="0"/>
                <a:cs typeface="Arial" panose="020B0604020202020204" pitchFamily="34" charset="0"/>
              </a:rPr>
              <a:t>Championships are </a:t>
            </a:r>
            <a:r>
              <a:rPr lang="en-ZA" dirty="0">
                <a:solidFill>
                  <a:schemeClr val="tx1"/>
                </a:solidFill>
                <a:latin typeface="Arial" panose="020B0604020202020204" pitchFamily="34" charset="0"/>
                <a:cs typeface="Arial" panose="020B0604020202020204" pitchFamily="34" charset="0"/>
              </a:rPr>
              <a:t>an international event with lifesavers from all around the world being in attendance. We have Technical Officials from 29  countries officiating. Approximately 55% are Australians (which is understandable given the location).</a:t>
            </a:r>
          </a:p>
          <a:p>
            <a:r>
              <a:rPr lang="en-ZA" dirty="0">
                <a:solidFill>
                  <a:schemeClr val="tx1"/>
                </a:solidFill>
                <a:latin typeface="Arial" panose="020B0604020202020204" pitchFamily="34" charset="0"/>
                <a:cs typeface="Arial" panose="020B0604020202020204" pitchFamily="34" charset="0"/>
              </a:rPr>
              <a:t>Please note that a number non-Australian Technical Officials may not be familiar with the Gold Coast, so if they appear to be “lost” please assist them.</a:t>
            </a:r>
          </a:p>
          <a:p>
            <a:r>
              <a:rPr lang="en-ZA" dirty="0">
                <a:solidFill>
                  <a:schemeClr val="tx1"/>
                </a:solidFill>
                <a:latin typeface="Arial" panose="020B0604020202020204" pitchFamily="34" charset="0"/>
                <a:cs typeface="Arial" panose="020B0604020202020204" pitchFamily="34" charset="0"/>
              </a:rPr>
              <a:t>For a number of officials, competitors, and team management, their first language may not English, so please speak slowly, and do not use slang or abbreviations. </a:t>
            </a:r>
          </a:p>
          <a:p>
            <a:r>
              <a:rPr lang="en-ZA" dirty="0">
                <a:solidFill>
                  <a:schemeClr val="tx1"/>
                </a:solidFill>
                <a:latin typeface="Arial" panose="020B0604020202020204" pitchFamily="34" charset="0"/>
                <a:cs typeface="Arial" panose="020B0604020202020204" pitchFamily="34" charset="0"/>
              </a:rPr>
              <a:t>Some international officials may not be familiar with the way LWCs are conducted, so please assist them and, if possible, guide them.</a:t>
            </a:r>
          </a:p>
          <a:p>
            <a:r>
              <a:rPr lang="en-ZA" dirty="0">
                <a:solidFill>
                  <a:schemeClr val="tx1"/>
                </a:solidFill>
                <a:latin typeface="Arial" panose="020B0604020202020204" pitchFamily="34" charset="0"/>
                <a:cs typeface="Arial" panose="020B0604020202020204" pitchFamily="34" charset="0"/>
              </a:rPr>
              <a:t>Please make all officials welcome and make them feel part of the LWCs.</a:t>
            </a:r>
          </a:p>
          <a:p>
            <a:r>
              <a:rPr lang="en-ZA" dirty="0">
                <a:solidFill>
                  <a:schemeClr val="tx1"/>
                </a:solidFill>
                <a:latin typeface="Arial" panose="020B0604020202020204" pitchFamily="34" charset="0"/>
                <a:cs typeface="Arial" panose="020B0604020202020204" pitchFamily="34" charset="0"/>
              </a:rPr>
              <a:t>And please remember, we all have something to contribute, and that we can all learn from others.</a:t>
            </a: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ZA" dirty="0"/>
          </a:p>
          <a:p>
            <a:endParaRPr lang="en-ZA" dirty="0"/>
          </a:p>
        </p:txBody>
      </p:sp>
      <p:pic>
        <p:nvPicPr>
          <p:cNvPr id="4" name="Immagine 6">
            <a:extLst>
              <a:ext uri="{FF2B5EF4-FFF2-40B4-BE49-F238E27FC236}">
                <a16:creationId xmlns:a16="http://schemas.microsoft.com/office/drawing/2014/main" id="{97B4B883-47CB-E5FE-69E1-1A1A8C831C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305404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A8036D-948B-DA66-A8A3-A5F3142EA27C}"/>
              </a:ext>
            </a:extLst>
          </p:cNvPr>
          <p:cNvSpPr>
            <a:spLocks noGrp="1"/>
          </p:cNvSpPr>
          <p:nvPr>
            <p:ph type="title"/>
          </p:nvPr>
        </p:nvSpPr>
        <p:spPr>
          <a:xfrm>
            <a:off x="1341120" y="265176"/>
            <a:ext cx="9509759" cy="722966"/>
          </a:xfrm>
        </p:spPr>
        <p:txBody>
          <a:bodyPr/>
          <a:lstStyle/>
          <a:p>
            <a:pPr algn="ctr"/>
            <a:r>
              <a:rPr lang="en-ZA" b="1" dirty="0">
                <a:latin typeface="Arial" panose="020B0604020202020204" pitchFamily="34" charset="0"/>
                <a:cs typeface="Arial" panose="020B0604020202020204" pitchFamily="34" charset="0"/>
              </a:rPr>
              <a:t>Conclusion</a:t>
            </a:r>
          </a:p>
        </p:txBody>
      </p:sp>
      <p:sp>
        <p:nvSpPr>
          <p:cNvPr id="5" name="Content Placeholder 4">
            <a:extLst>
              <a:ext uri="{FF2B5EF4-FFF2-40B4-BE49-F238E27FC236}">
                <a16:creationId xmlns:a16="http://schemas.microsoft.com/office/drawing/2014/main" id="{6D51BC83-4601-1AEF-CDF6-497AA9B830FF}"/>
              </a:ext>
            </a:extLst>
          </p:cNvPr>
          <p:cNvSpPr>
            <a:spLocks noGrp="1"/>
          </p:cNvSpPr>
          <p:nvPr>
            <p:ph idx="1"/>
          </p:nvPr>
        </p:nvSpPr>
        <p:spPr/>
        <p:txBody>
          <a:bodyPr/>
          <a:lstStyle/>
          <a:p>
            <a:r>
              <a:rPr lang="en-ZA" dirty="0">
                <a:solidFill>
                  <a:schemeClr val="tx1"/>
                </a:solidFill>
                <a:latin typeface="Arial" panose="020B0604020202020204" pitchFamily="34" charset="0"/>
                <a:cs typeface="Arial" panose="020B0604020202020204" pitchFamily="34" charset="0"/>
              </a:rPr>
              <a:t>Should you have a question about any aspect of this briefing please contact Jelle Meintsma, ILS Sport Commission Secretary, at </a:t>
            </a:r>
            <a:r>
              <a:rPr lang="en-ZA" dirty="0">
                <a:solidFill>
                  <a:schemeClr val="tx1"/>
                </a:solidFill>
                <a:latin typeface="Arial" panose="020B0604020202020204" pitchFamily="34" charset="0"/>
                <a:cs typeface="Arial" panose="020B0604020202020204" pitchFamily="34" charset="0"/>
                <a:hlinkClick r:id="rId2"/>
              </a:rPr>
              <a:t>ils.hq@telenet.be</a:t>
            </a:r>
            <a:r>
              <a:rPr lang="en-ZA" dirty="0">
                <a:solidFill>
                  <a:schemeClr val="tx1"/>
                </a:solidFill>
                <a:latin typeface="Arial" panose="020B0604020202020204" pitchFamily="34" charset="0"/>
                <a:cs typeface="Arial" panose="020B0604020202020204" pitchFamily="34" charset="0"/>
              </a:rPr>
              <a:t>. Your enquiry will be forwarded to the responsible person for response. </a:t>
            </a:r>
          </a:p>
          <a:p>
            <a:r>
              <a:rPr lang="en-ZA" dirty="0">
                <a:solidFill>
                  <a:schemeClr val="tx1"/>
                </a:solidFill>
                <a:latin typeface="Arial" panose="020B0604020202020204" pitchFamily="34" charset="0"/>
                <a:cs typeface="Arial" panose="020B0604020202020204" pitchFamily="34" charset="0"/>
              </a:rPr>
              <a:t>Once again, thank you for attending and being part of the Lifesaving World Championships.</a:t>
            </a:r>
          </a:p>
          <a:p>
            <a:r>
              <a:rPr lang="en-ZA" dirty="0">
                <a:solidFill>
                  <a:schemeClr val="tx1"/>
                </a:solidFill>
                <a:latin typeface="Arial" panose="020B0604020202020204" pitchFamily="34" charset="0"/>
                <a:cs typeface="Arial" panose="020B0604020202020204" pitchFamily="34" charset="0"/>
              </a:rPr>
              <a:t>We look forward seeing you on the beach and at the functions.</a:t>
            </a:r>
          </a:p>
          <a:p>
            <a:endParaRPr lang="en-ZA" dirty="0">
              <a:solidFill>
                <a:schemeClr val="tx1"/>
              </a:solidFill>
              <a:latin typeface="Arial" panose="020B0604020202020204" pitchFamily="34" charset="0"/>
              <a:cs typeface="Arial" panose="020B0604020202020204" pitchFamily="34" charset="0"/>
            </a:endParaRPr>
          </a:p>
          <a:p>
            <a:pPr marL="45720" indent="0">
              <a:buNone/>
            </a:pPr>
            <a:endParaRPr lang="en-ZA" dirty="0">
              <a:solidFill>
                <a:schemeClr val="tx1"/>
              </a:solidFill>
              <a:latin typeface="Arial" panose="020B0604020202020204" pitchFamily="34" charset="0"/>
              <a:cs typeface="Arial" panose="020B0604020202020204" pitchFamily="34" charset="0"/>
            </a:endParaRPr>
          </a:p>
        </p:txBody>
      </p:sp>
      <p:pic>
        <p:nvPicPr>
          <p:cNvPr id="6" name="Immagine 6">
            <a:extLst>
              <a:ext uri="{FF2B5EF4-FFF2-40B4-BE49-F238E27FC236}">
                <a16:creationId xmlns:a16="http://schemas.microsoft.com/office/drawing/2014/main" id="{F32847A5-DF55-12A0-1E23-4F013DC9FE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
        <p:nvSpPr>
          <p:cNvPr id="2" name="TextBox 1">
            <a:extLst>
              <a:ext uri="{FF2B5EF4-FFF2-40B4-BE49-F238E27FC236}">
                <a16:creationId xmlns:a16="http://schemas.microsoft.com/office/drawing/2014/main" id="{BCE04CB6-5D75-5DC6-CC1F-CBCC5BBFB65E}"/>
              </a:ext>
            </a:extLst>
          </p:cNvPr>
          <p:cNvSpPr txBox="1"/>
          <p:nvPr/>
        </p:nvSpPr>
        <p:spPr>
          <a:xfrm>
            <a:off x="4029742" y="4719996"/>
            <a:ext cx="3689498" cy="369332"/>
          </a:xfrm>
          <a:prstGeom prst="rect">
            <a:avLst/>
          </a:prstGeom>
          <a:solidFill>
            <a:srgbClr val="FFFF00"/>
          </a:solidFill>
        </p:spPr>
        <p:txBody>
          <a:bodyPr wrap="square" rtlCol="0">
            <a:spAutoFit/>
          </a:bodyPr>
          <a:lstStyle/>
          <a:p>
            <a:r>
              <a:rPr lang="en-AU" b="1" dirty="0">
                <a:solidFill>
                  <a:srgbClr val="FF0000"/>
                </a:solidFill>
              </a:rPr>
              <a:t>Click to  Confirm Completion</a:t>
            </a:r>
          </a:p>
        </p:txBody>
      </p:sp>
    </p:spTree>
    <p:extLst>
      <p:ext uri="{BB962C8B-B14F-4D97-AF65-F5344CB8AC3E}">
        <p14:creationId xmlns:p14="http://schemas.microsoft.com/office/powerpoint/2010/main" val="412384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489D-137B-4016-9A75-DDF512DC0F4E}"/>
              </a:ext>
            </a:extLst>
          </p:cNvPr>
          <p:cNvSpPr>
            <a:spLocks noGrp="1"/>
          </p:cNvSpPr>
          <p:nvPr>
            <p:ph type="title"/>
          </p:nvPr>
        </p:nvSpPr>
        <p:spPr/>
        <p:txBody>
          <a:bodyPr>
            <a:normAutofit/>
          </a:bodyPr>
          <a:lstStyle/>
          <a:p>
            <a:pPr algn="ctr"/>
            <a:r>
              <a:rPr lang="en-ZA" b="1" dirty="0">
                <a:solidFill>
                  <a:schemeClr val="tx1"/>
                </a:solidFill>
                <a:latin typeface="Arial" panose="020B0604020202020204" pitchFamily="34" charset="0"/>
                <a:cs typeface="Arial" panose="020B0604020202020204" pitchFamily="34" charset="0"/>
              </a:rPr>
              <a:t>LWC 2024: Local Organising Committee</a:t>
            </a:r>
          </a:p>
        </p:txBody>
      </p:sp>
      <p:sp>
        <p:nvSpPr>
          <p:cNvPr id="3" name="Content Placeholder 2">
            <a:extLst>
              <a:ext uri="{FF2B5EF4-FFF2-40B4-BE49-F238E27FC236}">
                <a16:creationId xmlns:a16="http://schemas.microsoft.com/office/drawing/2014/main" id="{9E601F29-CE97-445C-BB52-D6057CCE320F}"/>
              </a:ext>
            </a:extLst>
          </p:cNvPr>
          <p:cNvSpPr>
            <a:spLocks noGrp="1"/>
          </p:cNvSpPr>
          <p:nvPr>
            <p:ph idx="1"/>
          </p:nvPr>
        </p:nvSpPr>
        <p:spPr>
          <a:xfrm>
            <a:off x="1254645" y="1572768"/>
            <a:ext cx="10515600" cy="4142232"/>
          </a:xfrm>
        </p:spPr>
        <p:txBody>
          <a:bodyPr>
            <a:normAutofit fontScale="92500"/>
          </a:bodyPr>
          <a:lstStyle/>
          <a:p>
            <a:r>
              <a:rPr lang="en-ZA" sz="2800" dirty="0">
                <a:solidFill>
                  <a:schemeClr val="tx1"/>
                </a:solidFill>
                <a:latin typeface="Arial" panose="020B0604020202020204" pitchFamily="34" charset="0"/>
                <a:cs typeface="Arial" panose="020B0604020202020204" pitchFamily="34" charset="0"/>
              </a:rPr>
              <a:t>Ron RANKIN – Chair and Project Director</a:t>
            </a:r>
          </a:p>
          <a:p>
            <a:r>
              <a:rPr lang="en-ZA" sz="2800" dirty="0">
                <a:solidFill>
                  <a:schemeClr val="tx1"/>
                </a:solidFill>
                <a:latin typeface="Arial" panose="020B0604020202020204" pitchFamily="34" charset="0"/>
                <a:cs typeface="Arial" panose="020B0604020202020204" pitchFamily="34" charset="0"/>
              </a:rPr>
              <a:t>Jacqui TAYLOR – Event Manager</a:t>
            </a:r>
          </a:p>
          <a:p>
            <a:r>
              <a:rPr lang="en-ZA" sz="2800" dirty="0">
                <a:solidFill>
                  <a:schemeClr val="tx1"/>
                </a:solidFill>
                <a:latin typeface="Arial" panose="020B0604020202020204" pitchFamily="34" charset="0"/>
                <a:cs typeface="Arial" panose="020B0604020202020204" pitchFamily="34" charset="0"/>
              </a:rPr>
              <a:t>Craig WILLIAMS – </a:t>
            </a:r>
            <a:r>
              <a:rPr lang="en-ZA"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Assistant Event Manager/Pool Technica</a:t>
            </a:r>
            <a:r>
              <a:rPr lang="en-ZA" sz="2800" dirty="0">
                <a:solidFill>
                  <a:schemeClr val="tx1"/>
                </a:solidFill>
                <a:latin typeface="Arial" panose="020B0604020202020204" pitchFamily="34" charset="0"/>
                <a:ea typeface="Calibri" panose="020F0502020204030204" pitchFamily="34" charset="0"/>
                <a:cs typeface="Arial" panose="020B0604020202020204" pitchFamily="34" charset="0"/>
              </a:rPr>
              <a:t>l</a:t>
            </a:r>
            <a:r>
              <a:rPr lang="en-ZA"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Advisor</a:t>
            </a:r>
          </a:p>
          <a:p>
            <a:r>
              <a:rPr lang="en-ZA" sz="2800" dirty="0">
                <a:solidFill>
                  <a:schemeClr val="tx1"/>
                </a:solidFill>
                <a:latin typeface="Arial" panose="020B0604020202020204" pitchFamily="34" charset="0"/>
                <a:ea typeface="Calibri" panose="020F0502020204030204" pitchFamily="34" charset="0"/>
                <a:cs typeface="Arial" panose="020B0604020202020204" pitchFamily="34" charset="0"/>
              </a:rPr>
              <a:t>Allan INWOOD  - Ocean Technical Advisor</a:t>
            </a:r>
            <a:endParaRPr lang="en-ZA"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ZA" sz="2800" dirty="0">
                <a:solidFill>
                  <a:schemeClr val="tx1"/>
                </a:solidFill>
                <a:latin typeface="Arial" panose="020B0604020202020204" pitchFamily="34" charset="0"/>
                <a:cs typeface="Arial" panose="020B0604020202020204" pitchFamily="34" charset="0"/>
              </a:rPr>
              <a:t>Ken BIRD – Site Manager &amp; Logistics</a:t>
            </a:r>
          </a:p>
          <a:p>
            <a:r>
              <a:rPr lang="en-ZA" sz="2800" dirty="0">
                <a:solidFill>
                  <a:schemeClr val="tx1"/>
                </a:solidFill>
                <a:latin typeface="Arial" panose="020B0604020202020204" pitchFamily="34" charset="0"/>
                <a:cs typeface="Arial" panose="020B0604020202020204" pitchFamily="34" charset="0"/>
              </a:rPr>
              <a:t>Steve LEAHY – Director Safety &amp; EMS</a:t>
            </a:r>
          </a:p>
          <a:p>
            <a:r>
              <a:rPr lang="en-ZA" sz="2800" dirty="0">
                <a:solidFill>
                  <a:schemeClr val="tx1"/>
                </a:solidFill>
                <a:latin typeface="Arial" panose="020B0604020202020204" pitchFamily="34" charset="0"/>
                <a:cs typeface="Arial" panose="020B0604020202020204" pitchFamily="34" charset="0"/>
              </a:rPr>
              <a:t>Nathan FIFE – Deputy Director Safety &amp; EMS</a:t>
            </a:r>
          </a:p>
          <a:p>
            <a:pPr marL="45720" indent="0">
              <a:buNone/>
            </a:pPr>
            <a:endParaRPr lang="en-ZA" dirty="0"/>
          </a:p>
        </p:txBody>
      </p:sp>
      <p:pic>
        <p:nvPicPr>
          <p:cNvPr id="4" name="Immagine 6">
            <a:extLst>
              <a:ext uri="{FF2B5EF4-FFF2-40B4-BE49-F238E27FC236}">
                <a16:creationId xmlns:a16="http://schemas.microsoft.com/office/drawing/2014/main" id="{84A3B80B-EF2A-40B5-8904-10882C35DD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0786" y="5513024"/>
            <a:ext cx="1749011" cy="1202725"/>
          </a:xfrm>
          <a:prstGeom prst="rect">
            <a:avLst/>
          </a:prstGeom>
        </p:spPr>
      </p:pic>
    </p:spTree>
    <p:extLst>
      <p:ext uri="{BB962C8B-B14F-4D97-AF65-F5344CB8AC3E}">
        <p14:creationId xmlns:p14="http://schemas.microsoft.com/office/powerpoint/2010/main" val="52998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B2EEC-6372-FDDD-C9CF-B6D94A403D88}"/>
              </a:ext>
            </a:extLst>
          </p:cNvPr>
          <p:cNvSpPr>
            <a:spLocks noGrp="1"/>
          </p:cNvSpPr>
          <p:nvPr>
            <p:ph type="title"/>
          </p:nvPr>
        </p:nvSpPr>
        <p:spPr>
          <a:xfrm>
            <a:off x="1341120" y="-117602"/>
            <a:ext cx="9509759" cy="1088136"/>
          </a:xfrm>
        </p:spPr>
        <p:txBody>
          <a:bodyPr>
            <a:normAutofit/>
          </a:bodyPr>
          <a:lstStyle/>
          <a:p>
            <a:r>
              <a:rPr lang="en-ZA" b="1" dirty="0">
                <a:latin typeface="Arial" panose="020B0604020202020204" pitchFamily="34" charset="0"/>
                <a:cs typeface="Arial" panose="020B0604020202020204" pitchFamily="34" charset="0"/>
              </a:rPr>
              <a:t>Pool</a:t>
            </a:r>
            <a:r>
              <a:rPr lang="en-ZA" b="1" dirty="0"/>
              <a:t> </a:t>
            </a:r>
            <a:r>
              <a:rPr lang="en-ZA" b="1" dirty="0">
                <a:latin typeface="Arial" panose="020B0604020202020204" pitchFamily="34" charset="0"/>
                <a:cs typeface="Arial" panose="020B0604020202020204" pitchFamily="34" charset="0"/>
              </a:rPr>
              <a:t>Referees and Senior Officials</a:t>
            </a:r>
            <a:endParaRPr lang="en-ZA" b="1" dirty="0"/>
          </a:p>
        </p:txBody>
      </p:sp>
      <p:graphicFrame>
        <p:nvGraphicFramePr>
          <p:cNvPr id="4" name="Content Placeholder 3">
            <a:extLst>
              <a:ext uri="{FF2B5EF4-FFF2-40B4-BE49-F238E27FC236}">
                <a16:creationId xmlns:a16="http://schemas.microsoft.com/office/drawing/2014/main" id="{9DD4C748-4E03-252D-2129-492DC727B105}"/>
              </a:ext>
            </a:extLst>
          </p:cNvPr>
          <p:cNvGraphicFramePr>
            <a:graphicFrameLocks noGrp="1"/>
          </p:cNvGraphicFramePr>
          <p:nvPr>
            <p:ph idx="1"/>
            <p:extLst>
              <p:ext uri="{D42A27DB-BD31-4B8C-83A1-F6EECF244321}">
                <p14:modId xmlns:p14="http://schemas.microsoft.com/office/powerpoint/2010/main" val="2067742189"/>
              </p:ext>
            </p:extLst>
          </p:nvPr>
        </p:nvGraphicFramePr>
        <p:xfrm>
          <a:off x="574158" y="988825"/>
          <a:ext cx="10850563" cy="4357002"/>
        </p:xfrm>
        <a:graphic>
          <a:graphicData uri="http://schemas.openxmlformats.org/drawingml/2006/table">
            <a:tbl>
              <a:tblPr firstRow="1" firstCol="1" bandRow="1">
                <a:tableStyleId>{5DA37D80-6434-44D0-A028-1B22A696006F}</a:tableStyleId>
              </a:tblPr>
              <a:tblGrid>
                <a:gridCol w="1551890">
                  <a:extLst>
                    <a:ext uri="{9D8B030D-6E8A-4147-A177-3AD203B41FA5}">
                      <a16:colId xmlns:a16="http://schemas.microsoft.com/office/drawing/2014/main" val="2580068299"/>
                    </a:ext>
                  </a:extLst>
                </a:gridCol>
                <a:gridCol w="1861161">
                  <a:extLst>
                    <a:ext uri="{9D8B030D-6E8A-4147-A177-3AD203B41FA5}">
                      <a16:colId xmlns:a16="http://schemas.microsoft.com/office/drawing/2014/main" val="1036497514"/>
                    </a:ext>
                  </a:extLst>
                </a:gridCol>
                <a:gridCol w="1857745">
                  <a:extLst>
                    <a:ext uri="{9D8B030D-6E8A-4147-A177-3AD203B41FA5}">
                      <a16:colId xmlns:a16="http://schemas.microsoft.com/office/drawing/2014/main" val="1990964225"/>
                    </a:ext>
                  </a:extLst>
                </a:gridCol>
                <a:gridCol w="1860157">
                  <a:extLst>
                    <a:ext uri="{9D8B030D-6E8A-4147-A177-3AD203B41FA5}">
                      <a16:colId xmlns:a16="http://schemas.microsoft.com/office/drawing/2014/main" val="1165562197"/>
                    </a:ext>
                  </a:extLst>
                </a:gridCol>
                <a:gridCol w="1859453">
                  <a:extLst>
                    <a:ext uri="{9D8B030D-6E8A-4147-A177-3AD203B41FA5}">
                      <a16:colId xmlns:a16="http://schemas.microsoft.com/office/drawing/2014/main" val="1924763123"/>
                    </a:ext>
                  </a:extLst>
                </a:gridCol>
                <a:gridCol w="1860157">
                  <a:extLst>
                    <a:ext uri="{9D8B030D-6E8A-4147-A177-3AD203B41FA5}">
                      <a16:colId xmlns:a16="http://schemas.microsoft.com/office/drawing/2014/main" val="3797732317"/>
                    </a:ext>
                  </a:extLst>
                </a:gridCol>
              </a:tblGrid>
              <a:tr h="42530">
                <a:tc>
                  <a:txBody>
                    <a:bodyPr/>
                    <a:lstStyle/>
                    <a:p>
                      <a:pPr algn="ct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solidFill>
                      <a:srgbClr val="FFFF00"/>
                    </a:solidFill>
                  </a:tcPr>
                </a:tc>
                <a:tc>
                  <a:txBody>
                    <a:bodyPr/>
                    <a:lstStyle/>
                    <a:p>
                      <a:pPr algn="ctr"/>
                      <a:r>
                        <a:rPr lang="en-ZA" sz="1600" dirty="0">
                          <a:effectLst/>
                          <a:latin typeface="Arial" panose="020B0604020202020204" pitchFamily="34" charset="0"/>
                          <a:cs typeface="Arial" panose="020B0604020202020204" pitchFamily="34" charset="0"/>
                        </a:rPr>
                        <a:t>MASTERS POOL</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solidFill>
                      <a:srgbClr val="FFFF00"/>
                    </a:solidFill>
                  </a:tcPr>
                </a:tc>
                <a:tc>
                  <a:txBody>
                    <a:bodyPr/>
                    <a:lstStyle/>
                    <a:p>
                      <a:pPr algn="ctr"/>
                      <a:r>
                        <a:rPr lang="en-ZA" sz="1600" dirty="0">
                          <a:effectLst/>
                          <a:latin typeface="Arial" panose="020B0604020202020204" pitchFamily="34" charset="0"/>
                          <a:cs typeface="Arial" panose="020B0604020202020204" pitchFamily="34" charset="0"/>
                        </a:rPr>
                        <a:t>NT SERC</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solidFill>
                      <a:srgbClr val="FFFF00"/>
                    </a:solidFill>
                  </a:tcPr>
                </a:tc>
                <a:tc>
                  <a:txBody>
                    <a:bodyPr/>
                    <a:lstStyle/>
                    <a:p>
                      <a:pPr algn="ctr"/>
                      <a:r>
                        <a:rPr lang="en-ZA" sz="1600" dirty="0">
                          <a:effectLst/>
                          <a:latin typeface="Arial" panose="020B0604020202020204" pitchFamily="34" charset="0"/>
                          <a:cs typeface="Arial" panose="020B0604020202020204" pitchFamily="34" charset="0"/>
                        </a:rPr>
                        <a:t>NT POOL</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solidFill>
                      <a:srgbClr val="FFFF00"/>
                    </a:solidFill>
                  </a:tcPr>
                </a:tc>
                <a:tc>
                  <a:txBody>
                    <a:bodyPr/>
                    <a:lstStyle/>
                    <a:p>
                      <a:pPr algn="ctr"/>
                      <a:r>
                        <a:rPr lang="en-ZA" sz="1600" dirty="0">
                          <a:effectLst/>
                          <a:latin typeface="Arial" panose="020B0604020202020204" pitchFamily="34" charset="0"/>
                          <a:cs typeface="Arial" panose="020B0604020202020204" pitchFamily="34" charset="0"/>
                        </a:rPr>
                        <a:t>IC SERC</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solidFill>
                      <a:srgbClr val="FFFF00"/>
                    </a:solidFill>
                  </a:tcPr>
                </a:tc>
                <a:tc>
                  <a:txBody>
                    <a:bodyPr/>
                    <a:lstStyle/>
                    <a:p>
                      <a:pPr algn="ctr"/>
                      <a:r>
                        <a:rPr lang="en-ZA" sz="1600" dirty="0">
                          <a:effectLst/>
                          <a:latin typeface="Arial" panose="020B0604020202020204" pitchFamily="34" charset="0"/>
                          <a:cs typeface="Arial" panose="020B0604020202020204" pitchFamily="34" charset="0"/>
                        </a:rPr>
                        <a:t>IC POOL</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solidFill>
                      <a:srgbClr val="FFFF00"/>
                    </a:solidFill>
                  </a:tcPr>
                </a:tc>
                <a:extLst>
                  <a:ext uri="{0D108BD9-81ED-4DB2-BD59-A6C34878D82A}">
                    <a16:rowId xmlns:a16="http://schemas.microsoft.com/office/drawing/2014/main" val="3300617024"/>
                  </a:ext>
                </a:extLst>
              </a:tr>
              <a:tr h="553884">
                <a:tc>
                  <a:txBody>
                    <a:bodyPr/>
                    <a:lstStyle/>
                    <a:p>
                      <a:r>
                        <a:rPr lang="en-ZA" sz="1400" dirty="0">
                          <a:effectLst/>
                          <a:latin typeface="Arial" panose="020B0604020202020204" pitchFamily="34" charset="0"/>
                          <a:cs typeface="Arial" panose="020B0604020202020204" pitchFamily="34" charset="0"/>
                        </a:rPr>
                        <a:t>CHIEF REFEREE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Jo TEAGLE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Rebecca BOYD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Jerry POLESEL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cs typeface="Arial" panose="020B0604020202020204" pitchFamily="34" charset="0"/>
                        </a:rPr>
                        <a:t>Clare McGRATH</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Jürgen BONNEMANN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extLst>
                  <a:ext uri="{0D108BD9-81ED-4DB2-BD59-A6C34878D82A}">
                    <a16:rowId xmlns:a16="http://schemas.microsoft.com/office/drawing/2014/main" val="2857597094"/>
                  </a:ext>
                </a:extLst>
              </a:tr>
              <a:tr h="830826">
                <a:tc>
                  <a:txBody>
                    <a:bodyPr/>
                    <a:lstStyle/>
                    <a:p>
                      <a:r>
                        <a:rPr lang="en-ZA" sz="1400" dirty="0">
                          <a:effectLst/>
                          <a:latin typeface="Arial" panose="020B0604020202020204" pitchFamily="34" charset="0"/>
                          <a:cs typeface="Arial" panose="020B0604020202020204" pitchFamily="34" charset="0"/>
                        </a:rPr>
                        <a:t>DEPUTY CHIEF REFEREE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Hugo RODRIGUES</a:t>
                      </a:r>
                    </a:p>
                    <a:p>
                      <a:r>
                        <a:rPr lang="en-ZA" sz="1400" dirty="0">
                          <a:effectLst/>
                          <a:latin typeface="Arial" panose="020B0604020202020204" pitchFamily="34" charset="0"/>
                          <a:cs typeface="Arial" panose="020B0604020202020204" pitchFamily="34" charset="0"/>
                        </a:rPr>
                        <a:t>Michelle WEEDY</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Anni GARDINER</a:t>
                      </a:r>
                    </a:p>
                    <a:p>
                      <a:r>
                        <a:rPr lang="en-ZA" sz="1400" dirty="0">
                          <a:effectLst/>
                          <a:latin typeface="Arial" panose="020B0604020202020204" pitchFamily="34" charset="0"/>
                          <a:cs typeface="Arial" panose="020B0604020202020204" pitchFamily="34" charset="0"/>
                        </a:rPr>
                        <a:t>Clare McGRATH</a:t>
                      </a:r>
                    </a:p>
                  </a:txBody>
                  <a:tcPr marL="66614" marR="66614" marT="0" marB="0"/>
                </a:tc>
                <a:tc>
                  <a:txBody>
                    <a:bodyPr/>
                    <a:lstStyle/>
                    <a:p>
                      <a:r>
                        <a:rPr lang="en-ZA" sz="1400" dirty="0">
                          <a:effectLst/>
                          <a:latin typeface="Arial" panose="020B0604020202020204" pitchFamily="34" charset="0"/>
                          <a:cs typeface="Arial" panose="020B0604020202020204" pitchFamily="34" charset="0"/>
                        </a:rPr>
                        <a:t>Anni GARDINER</a:t>
                      </a:r>
                    </a:p>
                    <a:p>
                      <a:r>
                        <a:rPr lang="en-ZA" sz="1400" dirty="0">
                          <a:effectLst/>
                          <a:latin typeface="Arial" panose="020B0604020202020204" pitchFamily="34" charset="0"/>
                          <a:cs typeface="Arial" panose="020B0604020202020204" pitchFamily="34" charset="0"/>
                        </a:rPr>
                        <a:t>Bob DEKKERS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Rebecca BOYD</a:t>
                      </a:r>
                    </a:p>
                    <a:p>
                      <a:r>
                        <a:rPr lang="en-ZA" sz="1400" dirty="0">
                          <a:effectLst/>
                          <a:latin typeface="Arial" panose="020B0604020202020204" pitchFamily="34" charset="0"/>
                          <a:cs typeface="Arial" panose="020B0604020202020204" pitchFamily="34" charset="0"/>
                        </a:rPr>
                        <a:t>Anni GARDINER</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Stephanie ANDREWS</a:t>
                      </a:r>
                    </a:p>
                    <a:p>
                      <a:r>
                        <a:rPr lang="en-ZA" sz="1400" dirty="0">
                          <a:effectLst/>
                          <a:latin typeface="Arial" panose="020B0604020202020204" pitchFamily="34" charset="0"/>
                          <a:cs typeface="Arial" panose="020B0604020202020204" pitchFamily="34" charset="0"/>
                        </a:rPr>
                        <a:t>Rebecca BOYD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extLst>
                  <a:ext uri="{0D108BD9-81ED-4DB2-BD59-A6C34878D82A}">
                    <a16:rowId xmlns:a16="http://schemas.microsoft.com/office/drawing/2014/main" val="3938826014"/>
                  </a:ext>
                </a:extLst>
              </a:tr>
              <a:tr h="830826">
                <a:tc>
                  <a:txBody>
                    <a:bodyPr/>
                    <a:lstStyle/>
                    <a:p>
                      <a:r>
                        <a:rPr lang="en-ZA" sz="1400" dirty="0">
                          <a:effectLst/>
                          <a:latin typeface="Arial" panose="020B0604020202020204" pitchFamily="34" charset="0"/>
                          <a:cs typeface="Arial" panose="020B0604020202020204" pitchFamily="34" charset="0"/>
                        </a:rPr>
                        <a:t>EVENT DIRECTOR</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Thomas PASSING</a:t>
                      </a:r>
                    </a:p>
                    <a:p>
                      <a:r>
                        <a:rPr lang="en-ZA" sz="1400" dirty="0">
                          <a:effectLst/>
                          <a:latin typeface="Arial" panose="020B0604020202020204" pitchFamily="34" charset="0"/>
                          <a:cs typeface="Arial" panose="020B0604020202020204" pitchFamily="34" charset="0"/>
                        </a:rPr>
                        <a:t>Claudia KUNTZ </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 Johnny CLOUGH</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Shanna REID</a:t>
                      </a:r>
                    </a:p>
                    <a:p>
                      <a:r>
                        <a:rPr lang="en-ZA" sz="1400" dirty="0">
                          <a:effectLst/>
                          <a:latin typeface="Arial" panose="020B0604020202020204" pitchFamily="34" charset="0"/>
                          <a:ea typeface="Calibri" panose="020F0502020204030204" pitchFamily="34" charset="0"/>
                          <a:cs typeface="Arial" panose="020B0604020202020204" pitchFamily="34" charset="0"/>
                        </a:rPr>
                        <a:t>Wolfgang DRAAIJER</a:t>
                      </a:r>
                    </a:p>
                  </a:txBody>
                  <a:tcPr marL="66614" marR="66614" marT="0" marB="0"/>
                </a:tc>
                <a:tc>
                  <a:txBody>
                    <a:bodyPr/>
                    <a:lstStyle/>
                    <a:p>
                      <a:r>
                        <a:rPr lang="en-ZA" sz="1400" dirty="0">
                          <a:effectLst/>
                          <a:latin typeface="Arial" panose="020B0604020202020204" pitchFamily="34" charset="0"/>
                          <a:cs typeface="Arial" panose="020B0604020202020204" pitchFamily="34" charset="0"/>
                        </a:rPr>
                        <a:t>Thomas PASSING</a:t>
                      </a:r>
                    </a:p>
                    <a:p>
                      <a:r>
                        <a:rPr lang="en-ZA" sz="1400" dirty="0">
                          <a:effectLst/>
                          <a:latin typeface="Arial" panose="020B0604020202020204" pitchFamily="34" charset="0"/>
                          <a:ea typeface="Calibri" panose="020F0502020204030204" pitchFamily="34" charset="0"/>
                          <a:cs typeface="Arial" panose="020B0604020202020204" pitchFamily="34" charset="0"/>
                        </a:rPr>
                        <a:t>Michelle WEEDY</a:t>
                      </a:r>
                    </a:p>
                  </a:txBody>
                  <a:tcPr marL="66614" marR="66614" marT="0" marB="0"/>
                </a:tc>
                <a:tc>
                  <a:txBody>
                    <a:bodyPr/>
                    <a:lstStyle/>
                    <a:p>
                      <a:r>
                        <a:rPr lang="en-ZA" sz="1400" dirty="0">
                          <a:effectLst/>
                          <a:latin typeface="Arial" panose="020B0604020202020204" pitchFamily="34" charset="0"/>
                          <a:cs typeface="Arial" panose="020B0604020202020204" pitchFamily="34" charset="0"/>
                        </a:rPr>
                        <a:t>Falk ODRICH</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extLst>
                  <a:ext uri="{0D108BD9-81ED-4DB2-BD59-A6C34878D82A}">
                    <a16:rowId xmlns:a16="http://schemas.microsoft.com/office/drawing/2014/main" val="2588049014"/>
                  </a:ext>
                </a:extLst>
              </a:tr>
              <a:tr h="830826">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LIAISON</a:t>
                      </a: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Barbara MORGAN</a:t>
                      </a:r>
                    </a:p>
                    <a:p>
                      <a:r>
                        <a:rPr lang="en-ZA" sz="1400" dirty="0">
                          <a:effectLst/>
                          <a:latin typeface="Arial" panose="020B0604020202020204" pitchFamily="34" charset="0"/>
                          <a:ea typeface="Calibri" panose="020F0502020204030204" pitchFamily="34" charset="0"/>
                          <a:cs typeface="Arial" panose="020B0604020202020204" pitchFamily="34" charset="0"/>
                        </a:rPr>
                        <a:t>Stephanie ANDREWS</a:t>
                      </a: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Stephanie ANDREWS</a:t>
                      </a:r>
                    </a:p>
                    <a:p>
                      <a:r>
                        <a:rPr lang="en-ZA" sz="1400" dirty="0">
                          <a:effectLst/>
                          <a:latin typeface="Arial" panose="020B0604020202020204" pitchFamily="34" charset="0"/>
                          <a:ea typeface="Calibri" panose="020F0502020204030204" pitchFamily="34" charset="0"/>
                          <a:cs typeface="Arial" panose="020B0604020202020204" pitchFamily="34" charset="0"/>
                        </a:rPr>
                        <a:t>Thomas PASSING</a:t>
                      </a:r>
                    </a:p>
                    <a:p>
                      <a:r>
                        <a:rPr lang="en-ZA" sz="1400" dirty="0">
                          <a:effectLst/>
                          <a:latin typeface="Arial" panose="020B0604020202020204" pitchFamily="34" charset="0"/>
                          <a:ea typeface="Calibri" panose="020F0502020204030204" pitchFamily="34" charset="0"/>
                          <a:cs typeface="Arial" panose="020B0604020202020204" pitchFamily="34" charset="0"/>
                        </a:rPr>
                        <a:t>Roz GREY</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Stephanie ANDREWS</a:t>
                      </a:r>
                    </a:p>
                    <a:p>
                      <a:r>
                        <a:rPr lang="en-ZA" sz="1400" dirty="0">
                          <a:effectLst/>
                          <a:latin typeface="Arial" panose="020B0604020202020204" pitchFamily="34" charset="0"/>
                          <a:ea typeface="Calibri" panose="020F0502020204030204" pitchFamily="34" charset="0"/>
                          <a:cs typeface="Arial" panose="020B0604020202020204" pitchFamily="34" charset="0"/>
                        </a:rPr>
                        <a:t>Karyn LOCKE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dirty="0">
                          <a:solidFill>
                            <a:schemeClr val="tx1"/>
                          </a:solidFill>
                          <a:effectLst/>
                          <a:latin typeface="Arial" panose="020B0604020202020204" pitchFamily="34" charset="0"/>
                          <a:ea typeface="+mn-ea"/>
                          <a:cs typeface="Arial" panose="020B0604020202020204" pitchFamily="34" charset="0"/>
                        </a:rPr>
                        <a:t>Vijay Kumar SAH</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Marni BLACK</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Arial" panose="020B0604020202020204" pitchFamily="34" charset="0"/>
                        </a:rPr>
                        <a:t>Karyn LOCKE</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Roz GREY</a:t>
                      </a:r>
                    </a:p>
                    <a:p>
                      <a:r>
                        <a:rPr lang="en-ZA" sz="1400" dirty="0">
                          <a:effectLst/>
                          <a:latin typeface="Arial" panose="020B0604020202020204" pitchFamily="34" charset="0"/>
                          <a:ea typeface="Calibri" panose="020F0502020204030204" pitchFamily="34" charset="0"/>
                          <a:cs typeface="Arial" panose="020B0604020202020204" pitchFamily="34" charset="0"/>
                        </a:rPr>
                        <a:t>Adriana BLASIAK</a:t>
                      </a:r>
                    </a:p>
                  </a:txBody>
                  <a:tcPr marL="66614" marR="66614" marT="0" marB="0"/>
                </a:tc>
                <a:extLst>
                  <a:ext uri="{0D108BD9-81ED-4DB2-BD59-A6C34878D82A}">
                    <a16:rowId xmlns:a16="http://schemas.microsoft.com/office/drawing/2014/main" val="4189517013"/>
                  </a:ext>
                </a:extLst>
              </a:tr>
              <a:tr h="830826">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APPEALS COMMITTEE CONVENOR</a:t>
                      </a: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Geoff GREY</a:t>
                      </a:r>
                    </a:p>
                  </a:txBody>
                  <a:tcPr marL="66614" marR="6661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Arial" panose="020B0604020202020204" pitchFamily="34" charset="0"/>
                        </a:rPr>
                        <a:t>Geoff GREY</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Joanne TEAGLE</a:t>
                      </a:r>
                    </a:p>
                  </a:txBody>
                  <a:tcPr marL="66614" marR="6661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Arial" panose="020B0604020202020204" pitchFamily="34" charset="0"/>
                        </a:rPr>
                        <a:t>Barbara MORGAN</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Arial" panose="020B0604020202020204" pitchFamily="34" charset="0"/>
                        </a:rPr>
                        <a:t>Geoff GREY</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extLst>
                  <a:ext uri="{0D108BD9-81ED-4DB2-BD59-A6C34878D82A}">
                    <a16:rowId xmlns:a16="http://schemas.microsoft.com/office/drawing/2014/main" val="920395511"/>
                  </a:ext>
                </a:extLst>
              </a:tr>
            </a:tbl>
          </a:graphicData>
        </a:graphic>
      </p:graphicFrame>
      <p:pic>
        <p:nvPicPr>
          <p:cNvPr id="5" name="Immagine 6">
            <a:extLst>
              <a:ext uri="{FF2B5EF4-FFF2-40B4-BE49-F238E27FC236}">
                <a16:creationId xmlns:a16="http://schemas.microsoft.com/office/drawing/2014/main" id="{6C2C057B-A376-BDEE-D923-5630515556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
        <p:nvSpPr>
          <p:cNvPr id="3" name="TextBox 2">
            <a:extLst>
              <a:ext uri="{FF2B5EF4-FFF2-40B4-BE49-F238E27FC236}">
                <a16:creationId xmlns:a16="http://schemas.microsoft.com/office/drawing/2014/main" id="{C374DD5A-0FFC-8898-A4AB-51DE7A30037A}"/>
              </a:ext>
            </a:extLst>
          </p:cNvPr>
          <p:cNvSpPr txBox="1"/>
          <p:nvPr/>
        </p:nvSpPr>
        <p:spPr>
          <a:xfrm>
            <a:off x="174277" y="5231219"/>
            <a:ext cx="6641193" cy="369332"/>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301426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1F22-9996-64A2-9BD5-9D46FD2D444E}"/>
              </a:ext>
            </a:extLst>
          </p:cNvPr>
          <p:cNvSpPr>
            <a:spLocks noGrp="1"/>
          </p:cNvSpPr>
          <p:nvPr>
            <p:ph type="title"/>
          </p:nvPr>
        </p:nvSpPr>
        <p:spPr/>
        <p:txBody>
          <a:bodyPr/>
          <a:lstStyle/>
          <a:p>
            <a:pPr algn="ctr"/>
            <a:r>
              <a:rPr lang="en-ZA" b="1" dirty="0">
                <a:solidFill>
                  <a:schemeClr val="tx1"/>
                </a:solidFill>
                <a:latin typeface="Arial" panose="020B0604020202020204" pitchFamily="34" charset="0"/>
                <a:cs typeface="Arial" panose="020B0604020202020204" pitchFamily="34" charset="0"/>
              </a:rPr>
              <a:t>Other Officials</a:t>
            </a:r>
          </a:p>
        </p:txBody>
      </p:sp>
      <p:sp>
        <p:nvSpPr>
          <p:cNvPr id="3" name="Content Placeholder 2">
            <a:extLst>
              <a:ext uri="{FF2B5EF4-FFF2-40B4-BE49-F238E27FC236}">
                <a16:creationId xmlns:a16="http://schemas.microsoft.com/office/drawing/2014/main" id="{57542681-B7F9-F699-E443-22F5BAD018E4}"/>
              </a:ext>
            </a:extLst>
          </p:cNvPr>
          <p:cNvSpPr>
            <a:spLocks noGrp="1"/>
          </p:cNvSpPr>
          <p:nvPr>
            <p:ph idx="1"/>
          </p:nvPr>
        </p:nvSpPr>
        <p:spPr>
          <a:xfrm>
            <a:off x="1341120" y="2551470"/>
            <a:ext cx="9509760" cy="3163529"/>
          </a:xfrm>
        </p:spPr>
        <p:txBody>
          <a:bodyPr/>
          <a:lstStyle/>
          <a:p>
            <a:pPr marL="45720" indent="0">
              <a:buNone/>
            </a:pPr>
            <a:r>
              <a:rPr lang="en-ZA" sz="2800" dirty="0">
                <a:solidFill>
                  <a:schemeClr val="tx1"/>
                </a:solidFill>
                <a:latin typeface="Arial" panose="020B0604020202020204" pitchFamily="34" charset="0"/>
                <a:cs typeface="Arial" panose="020B0604020202020204" pitchFamily="34" charset="0"/>
              </a:rPr>
              <a:t>The appointment of the remaining positions are on the LWC 2024 website. There have been some changes, and the appointment schedules will be updated</a:t>
            </a:r>
            <a:r>
              <a:rPr lang="en-ZA" dirty="0">
                <a:solidFill>
                  <a:schemeClr val="tx1"/>
                </a:solidFill>
              </a:rPr>
              <a:t>. </a:t>
            </a:r>
          </a:p>
        </p:txBody>
      </p:sp>
      <p:pic>
        <p:nvPicPr>
          <p:cNvPr id="4" name="Immagine 6">
            <a:extLst>
              <a:ext uri="{FF2B5EF4-FFF2-40B4-BE49-F238E27FC236}">
                <a16:creationId xmlns:a16="http://schemas.microsoft.com/office/drawing/2014/main" id="{CBAC1D7A-5D90-D131-D957-848B1FDD48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36667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5B3A-F539-F810-E559-88E78DD6BB53}"/>
              </a:ext>
            </a:extLst>
          </p:cNvPr>
          <p:cNvSpPr>
            <a:spLocks noGrp="1"/>
          </p:cNvSpPr>
          <p:nvPr>
            <p:ph type="title"/>
          </p:nvPr>
        </p:nvSpPr>
        <p:spPr>
          <a:xfrm>
            <a:off x="1341120" y="-32538"/>
            <a:ext cx="9509759" cy="1088136"/>
          </a:xfrm>
        </p:spPr>
        <p:txBody>
          <a:bodyPr/>
          <a:lstStyle/>
          <a:p>
            <a:pPr algn="ctr"/>
            <a:r>
              <a:rPr lang="en-ZA" b="1" dirty="0">
                <a:solidFill>
                  <a:schemeClr val="tx1"/>
                </a:solidFill>
                <a:latin typeface="Arial" panose="020B0604020202020204" pitchFamily="34" charset="0"/>
                <a:cs typeface="Arial" panose="020B0604020202020204" pitchFamily="34" charset="0"/>
              </a:rPr>
              <a:t>Gold Coast Aquatic Centre</a:t>
            </a:r>
          </a:p>
        </p:txBody>
      </p:sp>
      <p:pic>
        <p:nvPicPr>
          <p:cNvPr id="7" name="Immagine 6">
            <a:extLst>
              <a:ext uri="{FF2B5EF4-FFF2-40B4-BE49-F238E27FC236}">
                <a16:creationId xmlns:a16="http://schemas.microsoft.com/office/drawing/2014/main" id="{7EFFF5EB-C300-1222-E0E1-40F33F2821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pic>
        <p:nvPicPr>
          <p:cNvPr id="2050" name="Picture 2">
            <a:extLst>
              <a:ext uri="{FF2B5EF4-FFF2-40B4-BE49-F238E27FC236}">
                <a16:creationId xmlns:a16="http://schemas.microsoft.com/office/drawing/2014/main" id="{232435CD-0AFC-EAD3-D9B3-047963DE5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4682" y="1221889"/>
            <a:ext cx="4607860" cy="460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1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6C357-43AF-6D2A-AF93-D83666E5BB09}"/>
              </a:ext>
            </a:extLst>
          </p:cNvPr>
          <p:cNvSpPr>
            <a:spLocks noGrp="1"/>
          </p:cNvSpPr>
          <p:nvPr>
            <p:ph type="title"/>
          </p:nvPr>
        </p:nvSpPr>
        <p:spPr>
          <a:xfrm>
            <a:off x="1341120" y="265176"/>
            <a:ext cx="9509759" cy="727045"/>
          </a:xfrm>
        </p:spPr>
        <p:txBody>
          <a:bodyPr/>
          <a:lstStyle/>
          <a:p>
            <a:pPr algn="ctr"/>
            <a:r>
              <a:rPr lang="en-ZA" b="1" dirty="0">
                <a:latin typeface="Arial" panose="020B0604020202020204" pitchFamily="34" charset="0"/>
                <a:cs typeface="Arial" panose="020B0604020202020204" pitchFamily="34" charset="0"/>
              </a:rPr>
              <a:t>Pool Layout</a:t>
            </a:r>
          </a:p>
        </p:txBody>
      </p:sp>
      <p:pic>
        <p:nvPicPr>
          <p:cNvPr id="4" name="Immagine 6">
            <a:extLst>
              <a:ext uri="{FF2B5EF4-FFF2-40B4-BE49-F238E27FC236}">
                <a16:creationId xmlns:a16="http://schemas.microsoft.com/office/drawing/2014/main" id="{4EEBE2C4-EF95-8689-9D69-5D587732B4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pic>
        <p:nvPicPr>
          <p:cNvPr id="3" name="Picture 2">
            <a:extLst>
              <a:ext uri="{FF2B5EF4-FFF2-40B4-BE49-F238E27FC236}">
                <a16:creationId xmlns:a16="http://schemas.microsoft.com/office/drawing/2014/main" id="{58CAB567-F57E-3F09-B180-39916B55EAE6}"/>
              </a:ext>
            </a:extLst>
          </p:cNvPr>
          <p:cNvPicPr>
            <a:picLocks noChangeAspect="1"/>
          </p:cNvPicPr>
          <p:nvPr/>
        </p:nvPicPr>
        <p:blipFill>
          <a:blip r:embed="rId4"/>
          <a:stretch>
            <a:fillRect/>
          </a:stretch>
        </p:blipFill>
        <p:spPr>
          <a:xfrm>
            <a:off x="1751993" y="1060705"/>
            <a:ext cx="8126641" cy="5088062"/>
          </a:xfrm>
          <a:prstGeom prst="rect">
            <a:avLst/>
          </a:prstGeom>
        </p:spPr>
      </p:pic>
    </p:spTree>
    <p:extLst>
      <p:ext uri="{BB962C8B-B14F-4D97-AF65-F5344CB8AC3E}">
        <p14:creationId xmlns:p14="http://schemas.microsoft.com/office/powerpoint/2010/main" val="218892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b="1" dirty="0">
                <a:solidFill>
                  <a:schemeClr val="tx1"/>
                </a:solidFill>
                <a:latin typeface="Arial" panose="020B0604020202020204" pitchFamily="34" charset="0"/>
                <a:cs typeface="Arial" panose="020B0604020202020204" pitchFamily="34" charset="0"/>
              </a:rPr>
              <a:t>ILS ANTI-DOPING POSITION</a:t>
            </a:r>
          </a:p>
        </p:txBody>
      </p:sp>
      <p:sp>
        <p:nvSpPr>
          <p:cNvPr id="3" name="Content Placeholder 2"/>
          <p:cNvSpPr>
            <a:spLocks noGrp="1"/>
          </p:cNvSpPr>
          <p:nvPr>
            <p:ph idx="1"/>
          </p:nvPr>
        </p:nvSpPr>
        <p:spPr>
          <a:xfrm>
            <a:off x="1341120" y="1431235"/>
            <a:ext cx="9509760" cy="4283765"/>
          </a:xfrm>
        </p:spPr>
        <p:txBody>
          <a:bodyPr>
            <a:normAutofit fontScale="92500" lnSpcReduction="20000"/>
          </a:bodyPr>
          <a:lstStyle/>
          <a:p>
            <a:pPr>
              <a:spcBef>
                <a:spcPts val="600"/>
              </a:spcBef>
              <a:spcAft>
                <a:spcPts val="600"/>
              </a:spcAft>
            </a:pP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ILS shares the World Anti-Doping Agency (WADA) vision of a world where athletes can participate in a doping-free sporting environment.</a:t>
            </a:r>
          </a:p>
          <a:p>
            <a:pPr>
              <a:spcBef>
                <a:spcPts val="600"/>
              </a:spcBef>
              <a:spcAft>
                <a:spcPts val="600"/>
              </a:spcAft>
            </a:pP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ILS </a:t>
            </a:r>
            <a:r>
              <a:rPr lang="en-AU" kern="100" dirty="0">
                <a:solidFill>
                  <a:schemeClr val="tx1"/>
                </a:solidFill>
                <a:latin typeface="Arial" panose="020B0604020202020204" pitchFamily="34" charset="0"/>
                <a:ea typeface="Calibri" panose="020F0502020204030204" pitchFamily="34" charset="0"/>
                <a:cs typeface="Arial" panose="020B0604020202020204" pitchFamily="34" charset="0"/>
              </a:rPr>
              <a:t>and its </a:t>
            </a: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member federations/organisations are committed to adhere to WADA Standards</a:t>
            </a:r>
            <a:r>
              <a:rPr lang="en-AU" kern="100"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and seeks to provide a clean, safe, and fair sporting environment.</a:t>
            </a:r>
          </a:p>
          <a:p>
            <a:pPr>
              <a:spcBef>
                <a:spcPts val="600"/>
              </a:spcBef>
              <a:spcAft>
                <a:spcPts val="600"/>
              </a:spcAft>
            </a:pPr>
            <a:r>
              <a:rPr lang="en-AU" kern="100" dirty="0">
                <a:solidFill>
                  <a:schemeClr val="tx1"/>
                </a:solidFill>
                <a:effectLst/>
                <a:latin typeface="Arial" panose="020B0604020202020204" pitchFamily="34" charset="0"/>
                <a:ea typeface="Arial" panose="020B0604020202020204" pitchFamily="34" charset="0"/>
                <a:cs typeface="Arial" panose="020B0604020202020204" pitchFamily="34" charset="0"/>
              </a:rPr>
              <a:t>A key principle of </a:t>
            </a: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WADA’s World Anti-Doping Code International Standard for Education (ISE) </a:t>
            </a:r>
            <a:r>
              <a:rPr lang="en-AU" kern="100" dirty="0">
                <a:solidFill>
                  <a:schemeClr val="tx1"/>
                </a:solidFill>
                <a:effectLst/>
                <a:latin typeface="Arial" panose="020B0604020202020204" pitchFamily="34" charset="0"/>
                <a:ea typeface="Arial" panose="020B0604020202020204" pitchFamily="34" charset="0"/>
                <a:cs typeface="Arial" panose="020B0604020202020204" pitchFamily="34" charset="0"/>
              </a:rPr>
              <a:t>is that the first encounter with clean sport and anti-doping should be for all athletes to be educated before being tested. </a:t>
            </a:r>
          </a:p>
          <a:p>
            <a:pPr>
              <a:spcBef>
                <a:spcPts val="600"/>
              </a:spcBef>
              <a:spcAft>
                <a:spcPts val="600"/>
              </a:spcAft>
            </a:pP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To this end ILS provides comprehensive information</a:t>
            </a:r>
            <a:r>
              <a:rPr lang="en-AU" kern="100" dirty="0">
                <a:solidFill>
                  <a:schemeClr val="tx1"/>
                </a:solidFill>
                <a:latin typeface="Arial" panose="020B0604020202020204" pitchFamily="34" charset="0"/>
                <a:ea typeface="Calibri" panose="020F0502020204030204" pitchFamily="34" charset="0"/>
                <a:cs typeface="Arial" panose="020B0604020202020204" pitchFamily="34" charset="0"/>
              </a:rPr>
              <a:t> and education advice</a:t>
            </a: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to its members via its website.</a:t>
            </a:r>
            <a:endParaRPr lang="en-AU" kern="1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a:spcBef>
                <a:spcPts val="600"/>
              </a:spcBef>
              <a:spcAft>
                <a:spcPts val="600"/>
              </a:spcAft>
            </a:pPr>
            <a:r>
              <a:rPr lang="en-AU" sz="2000" b="0" strike="noStrike" spc="-1" dirty="0">
                <a:solidFill>
                  <a:srgbClr val="000000"/>
                </a:solidFill>
                <a:latin typeface="Arial" panose="020B0604020202020204" pitchFamily="34" charset="0"/>
                <a:ea typeface="DejaVu Sans"/>
                <a:cs typeface="Arial" panose="020B0604020202020204" pitchFamily="34" charset="0"/>
              </a:rPr>
              <a:t>Sport Integrity Australia (SIA), a WADA recognised National Anti-Doping Agency, will be present during these Championships and, i</a:t>
            </a:r>
            <a:r>
              <a:rPr lang="en-AU" sz="2000" b="0" strike="noStrike" spc="-1" dirty="0">
                <a:solidFill>
                  <a:schemeClr val="tx1"/>
                </a:solidFill>
                <a:latin typeface="Arial" panose="020B0604020202020204" pitchFamily="34" charset="0"/>
                <a:ea typeface="DejaVu Sans"/>
                <a:cs typeface="Arial" panose="020B0604020202020204" pitchFamily="34" charset="0"/>
              </a:rPr>
              <a:t>n line with WADA standards, there may be both random and targeted anti-doping testing in all 2024 LWCs.</a:t>
            </a:r>
            <a:br>
              <a:rPr lang="en-AU" sz="2000" b="0" strike="noStrike" spc="-1" dirty="0">
                <a:solidFill>
                  <a:schemeClr val="tx1"/>
                </a:solidFill>
                <a:latin typeface="Arial" panose="020B0604020202020204" pitchFamily="34" charset="0"/>
                <a:ea typeface="DejaVu Sans"/>
                <a:cs typeface="Arial" panose="020B0604020202020204" pitchFamily="34" charset="0"/>
              </a:rPr>
            </a:br>
            <a:br>
              <a:rPr lang="en-AU" sz="2000" b="0" strike="noStrike" spc="-1" dirty="0">
                <a:solidFill>
                  <a:schemeClr val="tx1"/>
                </a:solidFill>
                <a:latin typeface="Arial" panose="020B0604020202020204" pitchFamily="34" charset="0"/>
                <a:ea typeface="DejaVu Sans"/>
                <a:cs typeface="Arial" panose="020B0604020202020204" pitchFamily="34" charset="0"/>
              </a:rPr>
            </a:br>
            <a:r>
              <a:rPr lang="en-AU" sz="2000" b="1" strike="noStrike" spc="-1" dirty="0">
                <a:solidFill>
                  <a:schemeClr val="tx1"/>
                </a:solidFill>
                <a:latin typeface="Arial" panose="020B0604020202020204" pitchFamily="34" charset="0"/>
                <a:cs typeface="Arial" panose="020B0604020202020204" pitchFamily="34" charset="0"/>
              </a:rPr>
              <a:t>Note:  </a:t>
            </a:r>
            <a:r>
              <a:rPr lang="en-AU" sz="2000" b="0" strike="noStrike" spc="-1" dirty="0">
                <a:solidFill>
                  <a:schemeClr val="tx1"/>
                </a:solidFill>
                <a:latin typeface="Arial" panose="020B0604020202020204" pitchFamily="34" charset="0"/>
                <a:cs typeface="Arial" panose="020B0604020202020204" pitchFamily="34" charset="0"/>
              </a:rPr>
              <a:t>For the World Games in 2025 and for LWC2026 ILS will require national teams to have undertaken formal anti - doping education prior to participation in competition.</a:t>
            </a:r>
          </a:p>
        </p:txBody>
      </p:sp>
      <p:pic>
        <p:nvPicPr>
          <p:cNvPr id="5" name="Immagine 6">
            <a:extLst>
              <a:ext uri="{FF2B5EF4-FFF2-40B4-BE49-F238E27FC236}">
                <a16:creationId xmlns:a16="http://schemas.microsoft.com/office/drawing/2014/main" id="{DB6386B1-CE0E-A9CF-FA40-59F17CC2E1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4060" y="5191560"/>
            <a:ext cx="1749011" cy="1202725"/>
          </a:xfrm>
          <a:prstGeom prst="rect">
            <a:avLst/>
          </a:prstGeom>
        </p:spPr>
      </p:pic>
    </p:spTree>
    <p:extLst>
      <p:ext uri="{BB962C8B-B14F-4D97-AF65-F5344CB8AC3E}">
        <p14:creationId xmlns:p14="http://schemas.microsoft.com/office/powerpoint/2010/main" val="239523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 painting presentation (widescreen)</Template>
  <TotalTime>11635</TotalTime>
  <Words>2869</Words>
  <Application>Microsoft Macintosh PowerPoint</Application>
  <PresentationFormat>Widescreen</PresentationFormat>
  <Paragraphs>259</Paragraphs>
  <Slides>32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Black</vt:lpstr>
      <vt:lpstr>Calibri</vt:lpstr>
      <vt:lpstr>Georgia</vt:lpstr>
      <vt:lpstr>Ocean 16x9</vt:lpstr>
      <vt:lpstr>LIFESAVING WORLD CHAMPIONSHIPS 2024</vt:lpstr>
      <vt:lpstr>    The ILS Event Management Committee and the Local Organising Committee records their appreciation and thanks you for officiating at the Lifesaving World Championships (LWC) 2024 Gold Coast, Queensland Australia</vt:lpstr>
      <vt:lpstr>ILS Event Management Committee</vt:lpstr>
      <vt:lpstr>LWC 2024: Local Organising Committee</vt:lpstr>
      <vt:lpstr>Pool Referees and Senior Officials</vt:lpstr>
      <vt:lpstr>Other Officials</vt:lpstr>
      <vt:lpstr>Gold Coast Aquatic Centre</vt:lpstr>
      <vt:lpstr>Pool Layout</vt:lpstr>
      <vt:lpstr>ILS ANTI-DOPING POSITION</vt:lpstr>
      <vt:lpstr>Blue Cards</vt:lpstr>
      <vt:lpstr>Transport to the Gold Coast Aquatic Centre</vt:lpstr>
      <vt:lpstr>PowerPoint Presentation</vt:lpstr>
      <vt:lpstr>Daily Pool Programme when Officiating</vt:lpstr>
      <vt:lpstr>Breakfast, Lunch, and Refreshments  </vt:lpstr>
      <vt:lpstr>Competition Rules</vt:lpstr>
      <vt:lpstr>LWC2024 - Handbook</vt:lpstr>
      <vt:lpstr>Equipment and Scrutineering</vt:lpstr>
      <vt:lpstr>Opening of the Championships</vt:lpstr>
      <vt:lpstr>Opening Ceremony Parade</vt:lpstr>
      <vt:lpstr>Protests and Appeals</vt:lpstr>
      <vt:lpstr>Complaints/Comments</vt:lpstr>
      <vt:lpstr>Safety - Overview</vt:lpstr>
      <vt:lpstr>Safety – LWC Weather</vt:lpstr>
      <vt:lpstr>Safety – Plans and Procedures</vt:lpstr>
      <vt:lpstr>Safety – Reporting Safety Issues</vt:lpstr>
      <vt:lpstr>Safety – Incident Response</vt:lpstr>
      <vt:lpstr>Safety – Contingency Plans</vt:lpstr>
      <vt:lpstr>Safety - Water</vt:lpstr>
      <vt:lpstr>Safety – First Aid</vt:lpstr>
      <vt:lpstr>Functions</vt:lpstr>
      <vt:lpstr>Officiating</vt:lpstr>
      <vt:lpstr>Conclusion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Lifesaving World Championships 2018</dc:title>
  <dc:creator>HP</dc:creator>
  <cp:lastModifiedBy>Greg Allum</cp:lastModifiedBy>
  <cp:revision>103</cp:revision>
  <dcterms:created xsi:type="dcterms:W3CDTF">2018-10-13T06:32:30Z</dcterms:created>
  <dcterms:modified xsi:type="dcterms:W3CDTF">2024-08-14T07:01:36Z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